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1"/>
  </p:handoutMasterIdLst>
  <p:sldIdLst>
    <p:sldId id="256" r:id="rId2"/>
    <p:sldId id="258" r:id="rId3"/>
    <p:sldId id="274" r:id="rId4"/>
    <p:sldId id="279" r:id="rId5"/>
    <p:sldId id="277" r:id="rId6"/>
    <p:sldId id="280" r:id="rId7"/>
    <p:sldId id="261" r:id="rId8"/>
    <p:sldId id="265" r:id="rId9"/>
    <p:sldId id="263" r:id="rId10"/>
    <p:sldId id="264" r:id="rId11"/>
    <p:sldId id="262" r:id="rId12"/>
    <p:sldId id="266" r:id="rId13"/>
    <p:sldId id="283" r:id="rId14"/>
    <p:sldId id="267" r:id="rId15"/>
    <p:sldId id="284" r:id="rId16"/>
    <p:sldId id="285" r:id="rId17"/>
    <p:sldId id="268" r:id="rId18"/>
    <p:sldId id="269" r:id="rId19"/>
    <p:sldId id="287" r:id="rId20"/>
    <p:sldId id="288" r:id="rId21"/>
    <p:sldId id="270" r:id="rId22"/>
    <p:sldId id="291" r:id="rId23"/>
    <p:sldId id="271" r:id="rId24"/>
    <p:sldId id="289" r:id="rId25"/>
    <p:sldId id="290" r:id="rId26"/>
    <p:sldId id="281" r:id="rId27"/>
    <p:sldId id="272" r:id="rId28"/>
    <p:sldId id="275" r:id="rId29"/>
    <p:sldId id="260" r:id="rId3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39" autoAdjust="0"/>
  </p:normalViewPr>
  <p:slideViewPr>
    <p:cSldViewPr>
      <p:cViewPr varScale="1">
        <p:scale>
          <a:sx n="73" d="100"/>
          <a:sy n="73" d="100"/>
        </p:scale>
        <p:origin x="-2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FCCFEAAD-D327-47D6-990A-AB17DA8E9EAE}" type="datetimeFigureOut">
              <a:rPr lang="en-US" smtClean="0"/>
              <a:t>10/14/2012</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2C182DEB-F43E-43CF-9286-1592A5EAD373}" type="slidenum">
              <a:rPr lang="en-US" smtClean="0"/>
              <a:t>‹#›</a:t>
            </a:fld>
            <a:endParaRPr lang="en-US"/>
          </a:p>
        </p:txBody>
      </p:sp>
    </p:spTree>
    <p:extLst>
      <p:ext uri="{BB962C8B-B14F-4D97-AF65-F5344CB8AC3E}">
        <p14:creationId xmlns:p14="http://schemas.microsoft.com/office/powerpoint/2010/main" val="35468074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70F8BD-2885-4C53-82F1-35D53E556EB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0F8BD-2885-4C53-82F1-35D53E556E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770F8BD-2885-4C53-82F1-35D53E556EB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770F8BD-2885-4C53-82F1-35D53E556EB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70F8BD-2885-4C53-82F1-35D53E556EB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D97D126-2446-49AE-B649-124053CF1596}"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0F8BD-2885-4C53-82F1-35D53E556EB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770F8BD-2885-4C53-82F1-35D53E556EB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770F8BD-2885-4C53-82F1-35D53E556EBD}" type="slidenum">
              <a:rPr lang="en-US" smtClean="0"/>
              <a:pPr/>
              <a:t>‹#›</a:t>
            </a:fld>
            <a:endParaRPr lang="en-US"/>
          </a:p>
        </p:txBody>
      </p:sp>
    </p:spTree>
  </p:cSld>
  <p:clrMapOvr>
    <a:masterClrMapping/>
  </p:clrMapOvr>
  <p:transition spd="med">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770F8BD-2885-4C53-82F1-35D53E556EBD}" type="slidenum">
              <a:rPr lang="en-US" smtClean="0"/>
              <a:pPr/>
              <a:t>‹#›</a:t>
            </a:fld>
            <a:endParaRPr lang="en-US"/>
          </a:p>
        </p:txBody>
      </p:sp>
    </p:spTree>
  </p:cSld>
  <p:clrMapOvr>
    <a:masterClrMapping/>
  </p:clrMapOvr>
  <p:transition spd="med">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770F8BD-2885-4C53-82F1-35D53E556EB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D97D126-2446-49AE-B649-124053CF1596}" type="datetimeFigureOut">
              <a:rPr lang="en-US" smtClean="0"/>
              <a:pPr/>
              <a:t>10/14/2012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770F8BD-2885-4C53-82F1-35D53E556EB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D97D126-2446-49AE-B649-124053CF1596}" type="datetimeFigureOut">
              <a:rPr lang="en-US" smtClean="0"/>
              <a:pPr/>
              <a:t>10/14/2012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med">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97D126-2446-49AE-B649-124053CF1596}" type="datetimeFigureOut">
              <a:rPr lang="en-US" smtClean="0"/>
              <a:pPr/>
              <a:t>10/14/2012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770F8BD-2885-4C53-82F1-35D53E556EB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u"/>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sccb.org/issues-and-action/human-life-and-dignity/economic-justice-economy/index.cfm" TargetMode="External"/><Relationship Id="rId2" Type="http://schemas.openxmlformats.org/officeDocument/2006/relationships/hyperlink" Target="http://www.usccb.org/issues-and-action/human-life-and-dignity/economic-justice-economy/upload/catholic-framework-economic-life.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105400"/>
            <a:ext cx="8305800" cy="1447800"/>
          </a:xfrm>
        </p:spPr>
        <p:txBody>
          <a:bodyPr/>
          <a:lstStyle/>
          <a:p>
            <a:r>
              <a:rPr lang="en-US" dirty="0" smtClean="0"/>
              <a:t>Rev. Msgr. John N. Fell, S.T.D.</a:t>
            </a:r>
          </a:p>
          <a:p>
            <a:r>
              <a:rPr lang="en-US" dirty="0" smtClean="0"/>
              <a:t>Assumption College for Sisters</a:t>
            </a:r>
          </a:p>
          <a:p>
            <a:r>
              <a:rPr lang="en-US" dirty="0" smtClean="0"/>
              <a:t>October 14, 2012</a:t>
            </a:r>
          </a:p>
          <a:p>
            <a:r>
              <a:rPr lang="en-US" dirty="0" smtClean="0"/>
              <a:t>The Year of Faith</a:t>
            </a:r>
          </a:p>
          <a:p>
            <a:endParaRPr lang="en-US" dirty="0"/>
          </a:p>
        </p:txBody>
      </p:sp>
      <p:sp>
        <p:nvSpPr>
          <p:cNvPr id="2" name="Title 1"/>
          <p:cNvSpPr>
            <a:spLocks noGrp="1"/>
          </p:cNvSpPr>
          <p:nvPr>
            <p:ph type="ctrTitle"/>
          </p:nvPr>
        </p:nvSpPr>
        <p:spPr>
          <a:xfrm>
            <a:off x="381000" y="228600"/>
            <a:ext cx="8305800" cy="1828800"/>
          </a:xfrm>
        </p:spPr>
        <p:txBody>
          <a:bodyPr>
            <a:normAutofit fontScale="90000"/>
          </a:bodyPr>
          <a:lstStyle/>
          <a:p>
            <a:r>
              <a:rPr lang="en-US" b="1" dirty="0" smtClean="0"/>
              <a:t>BRINGING HEAVEN TO EARTH</a:t>
            </a:r>
            <a:r>
              <a:rPr lang="en-US" dirty="0" smtClean="0"/>
              <a:t/>
            </a:r>
            <a:br>
              <a:rPr lang="en-US" dirty="0" smtClean="0"/>
            </a:br>
            <a:r>
              <a:rPr lang="en-US" i="1" dirty="0" smtClean="0"/>
              <a:t>Catholic Social Teaching</a:t>
            </a:r>
            <a:br>
              <a:rPr lang="en-US" i="1" dirty="0" smtClean="0"/>
            </a:br>
            <a:r>
              <a:rPr lang="en-US" i="1" dirty="0" smtClean="0"/>
              <a:t>Offers Hope to Our World </a:t>
            </a:r>
            <a:endParaRPr lang="en-US" i="1" dirty="0"/>
          </a:p>
        </p:txBody>
      </p:sp>
      <p:pic>
        <p:nvPicPr>
          <p:cNvPr id="4" name="Picture 3" descr="788px-Byzantinischer_Mosaizist_um_1020_001b.jpg"/>
          <p:cNvPicPr>
            <a:picLocks noChangeAspect="1"/>
          </p:cNvPicPr>
          <p:nvPr/>
        </p:nvPicPr>
        <p:blipFill>
          <a:blip r:embed="rId2" cstate="print"/>
          <a:stretch>
            <a:fillRect/>
          </a:stretch>
        </p:blipFill>
        <p:spPr>
          <a:xfrm>
            <a:off x="3505200" y="2133600"/>
            <a:ext cx="2095569" cy="2854409"/>
          </a:xfrm>
          <a:prstGeom prst="rect">
            <a:avLst/>
          </a:prstGeom>
        </p:spPr>
      </p:pic>
    </p:spTree>
  </p:cSld>
  <p:clrMapOvr>
    <a:masterClrMapping/>
  </p:clrMapOvr>
  <p:transition spd="med">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all about?  </a:t>
            </a:r>
            <a:endParaRPr lang="en-US" dirty="0"/>
          </a:p>
        </p:txBody>
      </p:sp>
      <p:sp>
        <p:nvSpPr>
          <p:cNvPr id="3" name="Content Placeholder 2"/>
          <p:cNvSpPr>
            <a:spLocks noGrp="1"/>
          </p:cNvSpPr>
          <p:nvPr>
            <p:ph sz="quarter" idx="1"/>
          </p:nvPr>
        </p:nvSpPr>
        <p:spPr>
          <a:xfrm>
            <a:off x="152400" y="1527048"/>
            <a:ext cx="8839200" cy="4572000"/>
          </a:xfrm>
        </p:spPr>
        <p:txBody>
          <a:bodyPr>
            <a:normAutofit lnSpcReduction="10000"/>
          </a:bodyPr>
          <a:lstStyle/>
          <a:p>
            <a:r>
              <a:rPr lang="en-US" sz="3200" dirty="0" smtClean="0"/>
              <a:t>The Dignity of the Human Person – 2</a:t>
            </a:r>
            <a:endParaRPr lang="en-US" sz="2800" dirty="0" smtClean="0"/>
          </a:p>
          <a:p>
            <a:pPr lvl="1"/>
            <a:endParaRPr lang="en-US" sz="2800" dirty="0" smtClean="0"/>
          </a:p>
          <a:p>
            <a:pPr lvl="1"/>
            <a:r>
              <a:rPr lang="en-US" sz="2800" dirty="0" smtClean="0"/>
              <a:t>Created by God and sharing in God’s likeness.</a:t>
            </a:r>
          </a:p>
          <a:p>
            <a:pPr lvl="1"/>
            <a:r>
              <a:rPr lang="en-US" sz="2800" dirty="0" smtClean="0"/>
              <a:t>Possessing a dignity rooted in the way that God values us.</a:t>
            </a:r>
          </a:p>
          <a:p>
            <a:pPr lvl="1"/>
            <a:r>
              <a:rPr lang="en-US" sz="2800" dirty="0" smtClean="0"/>
              <a:t>Must be respected from the moment of conception.</a:t>
            </a:r>
          </a:p>
          <a:p>
            <a:pPr lvl="1"/>
            <a:r>
              <a:rPr lang="en-US" sz="2800" dirty="0" smtClean="0"/>
              <a:t>A body/soul unity.</a:t>
            </a:r>
          </a:p>
          <a:p>
            <a:pPr lvl="1"/>
            <a:r>
              <a:rPr lang="en-US" sz="2800" dirty="0" smtClean="0"/>
              <a:t>Endowed with creative, intelligent freedom.</a:t>
            </a:r>
          </a:p>
          <a:p>
            <a:pPr lvl="1"/>
            <a:r>
              <a:rPr lang="en-US" sz="2800" dirty="0" smtClean="0"/>
              <a:t>Endowed with a spiritual, eternal destiny.</a:t>
            </a:r>
          </a:p>
        </p:txBody>
      </p:sp>
      <p:pic>
        <p:nvPicPr>
          <p:cNvPr id="5" name="Picture 4" descr="788px-Byzantinischer_Mosaizist_um_1020_001b.jpg"/>
          <p:cNvPicPr>
            <a:picLocks noChangeAspect="1"/>
          </p:cNvPicPr>
          <p:nvPr/>
        </p:nvPicPr>
        <p:blipFill>
          <a:blip r:embed="rId2" cstate="print"/>
          <a:stretch>
            <a:fillRect/>
          </a:stretch>
        </p:blipFill>
        <p:spPr>
          <a:xfrm>
            <a:off x="8002550" y="152400"/>
            <a:ext cx="951019" cy="1295400"/>
          </a:xfrm>
          <a:prstGeom prst="rect">
            <a:avLst/>
          </a:prstGeom>
        </p:spPr>
      </p:pic>
      <p:sp>
        <p:nvSpPr>
          <p:cNvPr id="6" name="Action Button: Information 5">
            <a:hlinkClick r:id="rId3" action="ppaction://hlinksldjump" highlightClick="1"/>
          </p:cNvPr>
          <p:cNvSpPr/>
          <p:nvPr/>
        </p:nvSpPr>
        <p:spPr>
          <a:xfrm flipV="1">
            <a:off x="8458200" y="3733800"/>
            <a:ext cx="381000" cy="198118"/>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7 Principles of Catholic Social Teaching</a:t>
            </a:r>
            <a:endParaRPr lang="en-US" dirty="0"/>
          </a:p>
        </p:txBody>
      </p:sp>
      <p:sp>
        <p:nvSpPr>
          <p:cNvPr id="3" name="Content Placeholder 2"/>
          <p:cNvSpPr>
            <a:spLocks noGrp="1"/>
          </p:cNvSpPr>
          <p:nvPr>
            <p:ph sz="quarter" idx="1"/>
          </p:nvPr>
        </p:nvSpPr>
        <p:spPr>
          <a:xfrm>
            <a:off x="304800" y="1143000"/>
            <a:ext cx="8503920" cy="5105400"/>
          </a:xfrm>
        </p:spPr>
        <p:txBody>
          <a:bodyPr>
            <a:normAutofit/>
          </a:bodyPr>
          <a:lstStyle/>
          <a:p>
            <a:endParaRPr lang="en-US" dirty="0" smtClean="0"/>
          </a:p>
          <a:p>
            <a:r>
              <a:rPr lang="en-US" dirty="0" smtClean="0"/>
              <a:t>1.)  The Life and Dignity of the Human Person</a:t>
            </a:r>
          </a:p>
          <a:p>
            <a:r>
              <a:rPr lang="en-US" dirty="0" smtClean="0"/>
              <a:t>2.)  Call to Family, Community, and Participation</a:t>
            </a:r>
          </a:p>
          <a:p>
            <a:r>
              <a:rPr lang="en-US" dirty="0" smtClean="0"/>
              <a:t>3.)  Rights and Responsibilities</a:t>
            </a:r>
          </a:p>
          <a:p>
            <a:r>
              <a:rPr lang="en-US" dirty="0" smtClean="0"/>
              <a:t>4.)  Option for the Poor and Vulnerable</a:t>
            </a:r>
          </a:p>
          <a:p>
            <a:r>
              <a:rPr lang="en-US" dirty="0" smtClean="0"/>
              <a:t>5.)  Dignity of Work and Rights of Workers</a:t>
            </a:r>
          </a:p>
          <a:p>
            <a:r>
              <a:rPr lang="en-US" dirty="0" smtClean="0"/>
              <a:t>6.)  Solidarity</a:t>
            </a:r>
          </a:p>
          <a:p>
            <a:r>
              <a:rPr lang="en-US" dirty="0" smtClean="0"/>
              <a:t>7.)  Care for God’s Creation</a:t>
            </a:r>
          </a:p>
          <a:p>
            <a:endParaRPr lang="en-US" sz="2000" dirty="0" smtClean="0"/>
          </a:p>
          <a:p>
            <a:pPr algn="ctr">
              <a:buNone/>
            </a:pPr>
            <a:r>
              <a:rPr lang="en-US" sz="2000" dirty="0" smtClean="0"/>
              <a:t>From </a:t>
            </a:r>
            <a:r>
              <a:rPr lang="en-US" sz="2000" i="1" dirty="0" smtClean="0"/>
              <a:t>Catholic Social Teaching: Challenges and Directions– Reflections of the U.S. Catholic Bishops </a:t>
            </a:r>
            <a:r>
              <a:rPr lang="en-US" sz="2000" dirty="0" smtClean="0"/>
              <a:t>(1998)</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l"/>
            <a:r>
              <a:rPr lang="en-US" sz="3600" dirty="0" smtClean="0"/>
              <a:t>Call to Family, Community, </a:t>
            </a:r>
            <a:br>
              <a:rPr lang="en-US" sz="3600" dirty="0" smtClean="0"/>
            </a:br>
            <a:r>
              <a:rPr lang="en-US" sz="3600" dirty="0" smtClean="0"/>
              <a:t>&amp; Participation 			Slide # 1</a:t>
            </a:r>
            <a:endParaRPr lang="en-US" sz="3600" dirty="0"/>
          </a:p>
        </p:txBody>
      </p:sp>
      <p:sp>
        <p:nvSpPr>
          <p:cNvPr id="5" name="Content Placeholder 4"/>
          <p:cNvSpPr>
            <a:spLocks noGrp="1"/>
          </p:cNvSpPr>
          <p:nvPr>
            <p:ph sz="quarter" idx="1"/>
          </p:nvPr>
        </p:nvSpPr>
        <p:spPr>
          <a:xfrm>
            <a:off x="152400" y="1527048"/>
            <a:ext cx="8839200" cy="4949952"/>
          </a:xfrm>
        </p:spPr>
        <p:txBody>
          <a:bodyPr>
            <a:normAutofit fontScale="92500"/>
          </a:bodyPr>
          <a:lstStyle/>
          <a:p>
            <a:r>
              <a:rPr lang="en-US" dirty="0" smtClean="0"/>
              <a:t>Because of its role as the place where </a:t>
            </a:r>
          </a:p>
          <a:p>
            <a:pPr lvl="1"/>
            <a:r>
              <a:rPr lang="en-US" dirty="0" smtClean="0"/>
              <a:t>People freely commit to living in a loving &amp; faithful relationship,</a:t>
            </a:r>
          </a:p>
          <a:p>
            <a:pPr lvl="1"/>
            <a:r>
              <a:rPr lang="en-US" dirty="0" smtClean="0"/>
              <a:t>Children are born, accepted, raised, and further integrated,</a:t>
            </a:r>
          </a:p>
          <a:p>
            <a:pPr lvl="1"/>
            <a:r>
              <a:rPr lang="en-US" dirty="0" smtClean="0"/>
              <a:t>Individuals are cared for, supported, and loved,</a:t>
            </a:r>
          </a:p>
          <a:p>
            <a:pPr>
              <a:buNone/>
            </a:pPr>
            <a:r>
              <a:rPr lang="en-US" dirty="0" smtClean="0"/>
              <a:t>	the family (not the individual or the state) is the basic unit of society.  The family exists prior to civil society and is its foundation and building block.</a:t>
            </a:r>
          </a:p>
          <a:p>
            <a:endParaRPr lang="en-US" dirty="0" smtClean="0"/>
          </a:p>
          <a:p>
            <a:r>
              <a:rPr lang="en-US" dirty="0" smtClean="0"/>
              <a:t>All other societal institutions (for example, government, work, education, etc.) must endeavor to support and adapt to the needs of the family.  Such other societal institutions must be evaluated by their influence on the family.</a:t>
            </a:r>
          </a:p>
          <a:p>
            <a:pPr>
              <a:buNone/>
            </a:pPr>
            <a:endParaRPr lang="en-US" dirty="0" smtClean="0"/>
          </a:p>
          <a:p>
            <a:pPr>
              <a:buNone/>
            </a:pPr>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l"/>
            <a:r>
              <a:rPr lang="en-US" sz="3600" dirty="0" smtClean="0"/>
              <a:t>Call to Family, Community, </a:t>
            </a:r>
            <a:br>
              <a:rPr lang="en-US" sz="3600" dirty="0" smtClean="0"/>
            </a:br>
            <a:r>
              <a:rPr lang="en-US" sz="3600" dirty="0" smtClean="0"/>
              <a:t>&amp; Participation 			Slide # 2</a:t>
            </a:r>
            <a:endParaRPr lang="en-US" sz="3600" dirty="0"/>
          </a:p>
        </p:txBody>
      </p:sp>
      <p:sp>
        <p:nvSpPr>
          <p:cNvPr id="5" name="Content Placeholder 4"/>
          <p:cNvSpPr>
            <a:spLocks noGrp="1"/>
          </p:cNvSpPr>
          <p:nvPr>
            <p:ph sz="quarter" idx="1"/>
          </p:nvPr>
        </p:nvSpPr>
        <p:spPr>
          <a:xfrm>
            <a:off x="152400" y="1447800"/>
            <a:ext cx="8839200" cy="5102352"/>
          </a:xfrm>
        </p:spPr>
        <p:txBody>
          <a:bodyPr>
            <a:normAutofit fontScale="92500" lnSpcReduction="10000"/>
          </a:bodyPr>
          <a:lstStyle/>
          <a:p>
            <a:r>
              <a:rPr lang="en-US" dirty="0" smtClean="0"/>
              <a:t>Families and individuals have the further right to join together in larger communities </a:t>
            </a:r>
          </a:p>
          <a:p>
            <a:pPr lvl="1"/>
            <a:r>
              <a:rPr lang="en-US" dirty="0" smtClean="0"/>
              <a:t>To offer and obtain mutual support,</a:t>
            </a:r>
          </a:p>
          <a:p>
            <a:pPr lvl="1"/>
            <a:r>
              <a:rPr lang="en-US" dirty="0" smtClean="0"/>
              <a:t>To share their values and concerns,</a:t>
            </a:r>
          </a:p>
          <a:p>
            <a:pPr lvl="1"/>
            <a:r>
              <a:rPr lang="en-US" dirty="0" smtClean="0"/>
              <a:t>To further their legitimate aims and interests, and</a:t>
            </a:r>
          </a:p>
          <a:p>
            <a:pPr lvl="1"/>
            <a:r>
              <a:rPr lang="en-US" dirty="0" smtClean="0"/>
              <a:t>To do in common what it is more difficult to do alone. </a:t>
            </a:r>
          </a:p>
          <a:p>
            <a:pPr>
              <a:buNone/>
            </a:pPr>
            <a:r>
              <a:rPr lang="en-US" dirty="0" smtClean="0"/>
              <a:t>	</a:t>
            </a:r>
          </a:p>
          <a:p>
            <a:r>
              <a:rPr lang="en-US" dirty="0" smtClean="0"/>
              <a:t>Norms are legitimate to provide for “the need for effective safeguarding of the rights of all citizens and for peaceful settlement of conflicts of rights, also by the need for adequate care of genuine public peace, which comes about when men live together in good order and in true justice, and finally by the need for a proper guardianship of public morality.”  </a:t>
            </a:r>
            <a:r>
              <a:rPr lang="en-US" sz="2200" dirty="0" smtClean="0"/>
              <a:t>(</a:t>
            </a:r>
            <a:r>
              <a:rPr lang="en-US" sz="2200" i="1" dirty="0" smtClean="0"/>
              <a:t>Catechism of the Catholic Church</a:t>
            </a:r>
            <a:r>
              <a:rPr lang="en-US" sz="2200" dirty="0" smtClean="0"/>
              <a:t>, 2109)</a:t>
            </a:r>
          </a:p>
          <a:p>
            <a:pPr>
              <a:buNone/>
            </a:pPr>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1066800"/>
          </a:xfrm>
        </p:spPr>
        <p:txBody>
          <a:bodyPr>
            <a:normAutofit fontScale="90000"/>
          </a:bodyPr>
          <a:lstStyle/>
          <a:p>
            <a:pPr algn="l"/>
            <a:r>
              <a:rPr lang="en-US" sz="3600" dirty="0" smtClean="0"/>
              <a:t>Rights &amp; Responsibilities </a:t>
            </a:r>
            <a:br>
              <a:rPr lang="en-US" sz="3600" dirty="0" smtClean="0"/>
            </a:br>
            <a:r>
              <a:rPr lang="en-US" sz="3600" dirty="0" smtClean="0"/>
              <a:t>						Slide # 1</a:t>
            </a:r>
            <a:endParaRPr lang="en-US" sz="3600" dirty="0"/>
          </a:p>
        </p:txBody>
      </p:sp>
      <p:sp>
        <p:nvSpPr>
          <p:cNvPr id="5" name="Content Placeholder 4"/>
          <p:cNvSpPr>
            <a:spLocks noGrp="1"/>
          </p:cNvSpPr>
          <p:nvPr>
            <p:ph sz="quarter" idx="1"/>
          </p:nvPr>
        </p:nvSpPr>
        <p:spPr>
          <a:xfrm>
            <a:off x="304800" y="1600200"/>
            <a:ext cx="8503920" cy="4572000"/>
          </a:xfrm>
        </p:spPr>
        <p:txBody>
          <a:bodyPr>
            <a:normAutofit lnSpcReduction="10000"/>
          </a:bodyPr>
          <a:lstStyle/>
          <a:p>
            <a:r>
              <a:rPr lang="en-US" sz="2800" dirty="0" smtClean="0"/>
              <a:t>“We must speak of man's rights. Man has the right to live.  He has the right to bodily integrity and to the means necessary for the proper development of life, particularly food, clothing, shelter, medical care, rest, and, finally, the necessary social services. In consequence, he has the right to  be looked after in the event of ill health; disability stemming from his work;  widowhood; old age; enforced unemployment; or whenever through no fault of his  own he is deprived of the means of livelihood.” </a:t>
            </a:r>
            <a:r>
              <a:rPr lang="en-US" sz="2000" dirty="0" smtClean="0"/>
              <a:t>(Bl. John XXIII, </a:t>
            </a:r>
            <a:r>
              <a:rPr lang="en-US" sz="2000" i="1" dirty="0" err="1" smtClean="0"/>
              <a:t>Pacem</a:t>
            </a:r>
            <a:r>
              <a:rPr lang="en-US" sz="2000" i="1" dirty="0" smtClean="0"/>
              <a:t> in </a:t>
            </a:r>
            <a:r>
              <a:rPr lang="en-US" sz="2000" i="1" dirty="0" err="1" smtClean="0"/>
              <a:t>Terris</a:t>
            </a:r>
            <a:r>
              <a:rPr lang="en-US" sz="2000" dirty="0" smtClean="0"/>
              <a:t>, 11). </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1066800"/>
          </a:xfrm>
        </p:spPr>
        <p:txBody>
          <a:bodyPr>
            <a:normAutofit fontScale="90000"/>
          </a:bodyPr>
          <a:lstStyle/>
          <a:p>
            <a:pPr algn="l"/>
            <a:r>
              <a:rPr lang="en-US" sz="3600" dirty="0" smtClean="0"/>
              <a:t>Rights &amp; Responsibilities </a:t>
            </a:r>
            <a:br>
              <a:rPr lang="en-US" sz="3600" dirty="0" smtClean="0"/>
            </a:br>
            <a:r>
              <a:rPr lang="en-US" sz="3600" dirty="0" smtClean="0"/>
              <a:t>						Slide # 2</a:t>
            </a:r>
            <a:endParaRPr lang="en-US" sz="3600" dirty="0"/>
          </a:p>
        </p:txBody>
      </p:sp>
      <p:sp>
        <p:nvSpPr>
          <p:cNvPr id="5" name="Content Placeholder 4"/>
          <p:cNvSpPr>
            <a:spLocks noGrp="1"/>
          </p:cNvSpPr>
          <p:nvPr>
            <p:ph sz="quarter" idx="1"/>
          </p:nvPr>
        </p:nvSpPr>
        <p:spPr/>
        <p:txBody>
          <a:bodyPr>
            <a:normAutofit/>
          </a:bodyPr>
          <a:lstStyle/>
          <a:p>
            <a:r>
              <a:rPr lang="en-US" dirty="0" smtClean="0"/>
              <a:t>“In human society one man's </a:t>
            </a:r>
            <a:r>
              <a:rPr lang="en-US" b="1" dirty="0" smtClean="0">
                <a:solidFill>
                  <a:srgbClr val="7030A0"/>
                </a:solidFill>
              </a:rPr>
              <a:t>natural right </a:t>
            </a:r>
            <a:r>
              <a:rPr lang="en-US" dirty="0" smtClean="0"/>
              <a:t>gives rise to a  </a:t>
            </a:r>
            <a:r>
              <a:rPr lang="en-US" b="1" dirty="0" smtClean="0">
                <a:solidFill>
                  <a:srgbClr val="7030A0"/>
                </a:solidFill>
              </a:rPr>
              <a:t>corresponding duty </a:t>
            </a:r>
            <a:r>
              <a:rPr lang="en-US" dirty="0" smtClean="0"/>
              <a:t>in other men; the duty, that is, of recognizing and  respecting that right. </a:t>
            </a:r>
            <a:r>
              <a:rPr lang="en-US" b="1" dirty="0" smtClean="0">
                <a:solidFill>
                  <a:srgbClr val="00B050"/>
                </a:solidFill>
              </a:rPr>
              <a:t>Every basic human right draws its authoritative force  from the natural law</a:t>
            </a:r>
            <a:r>
              <a:rPr lang="en-US" dirty="0" smtClean="0"/>
              <a:t>, which confers it and attaches to it its respective duty.  Hence, </a:t>
            </a:r>
            <a:r>
              <a:rPr lang="en-US" b="1" dirty="0" smtClean="0">
                <a:solidFill>
                  <a:srgbClr val="C00000"/>
                </a:solidFill>
              </a:rPr>
              <a:t>to claim one's rights and ignore one's duties, or only half fulfill  them, is like building a house with one hand and tearing it down with the  other</a:t>
            </a:r>
            <a:r>
              <a:rPr lang="en-US" dirty="0" smtClean="0"/>
              <a:t>.” </a:t>
            </a:r>
            <a:r>
              <a:rPr lang="en-US" sz="2000" dirty="0" smtClean="0"/>
              <a:t> (Bl. John XXIII, </a:t>
            </a:r>
            <a:r>
              <a:rPr lang="en-US" sz="2000" i="1" dirty="0" err="1" smtClean="0"/>
              <a:t>Pacem</a:t>
            </a:r>
            <a:r>
              <a:rPr lang="en-US" sz="2000" i="1" dirty="0" smtClean="0"/>
              <a:t> in </a:t>
            </a:r>
            <a:r>
              <a:rPr lang="en-US" sz="2000" i="1" dirty="0" err="1" smtClean="0"/>
              <a:t>Terris</a:t>
            </a:r>
            <a:r>
              <a:rPr lang="en-US" sz="2000" dirty="0" smtClean="0"/>
              <a:t>, 30).</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1066800"/>
          </a:xfrm>
        </p:spPr>
        <p:txBody>
          <a:bodyPr>
            <a:normAutofit fontScale="90000"/>
          </a:bodyPr>
          <a:lstStyle/>
          <a:p>
            <a:pPr algn="l"/>
            <a:r>
              <a:rPr lang="en-US" sz="3600" dirty="0" smtClean="0"/>
              <a:t>Rights &amp; Responsibilities </a:t>
            </a:r>
            <a:br>
              <a:rPr lang="en-US" sz="3600" dirty="0" smtClean="0"/>
            </a:br>
            <a:r>
              <a:rPr lang="en-US" sz="3600" dirty="0" smtClean="0"/>
              <a:t>						Slide # 3</a:t>
            </a:r>
            <a:endParaRPr lang="en-US" sz="3600" dirty="0"/>
          </a:p>
        </p:txBody>
      </p:sp>
      <p:sp>
        <p:nvSpPr>
          <p:cNvPr id="5" name="Content Placeholder 4"/>
          <p:cNvSpPr>
            <a:spLocks noGrp="1"/>
          </p:cNvSpPr>
          <p:nvPr>
            <p:ph sz="quarter" idx="1"/>
          </p:nvPr>
        </p:nvSpPr>
        <p:spPr>
          <a:xfrm>
            <a:off x="0" y="1524000"/>
            <a:ext cx="9144000" cy="5334000"/>
          </a:xfrm>
        </p:spPr>
        <p:txBody>
          <a:bodyPr>
            <a:normAutofit/>
          </a:bodyPr>
          <a:lstStyle/>
          <a:p>
            <a:r>
              <a:rPr lang="en-US" sz="2400" b="1" dirty="0" smtClean="0">
                <a:hlinkClick r:id="rId2" action="ppaction://hlinkfile"/>
              </a:rPr>
              <a:t>A Catholic Framework for Economic Life (excerpts)</a:t>
            </a:r>
            <a:endParaRPr lang="en-US" sz="2400" b="1" dirty="0" smtClean="0"/>
          </a:p>
          <a:p>
            <a:r>
              <a:rPr lang="en-US" sz="2400" u="sng" dirty="0" smtClean="0"/>
              <a:t>All people</a:t>
            </a:r>
            <a:r>
              <a:rPr lang="en-US" sz="2400" dirty="0" smtClean="0"/>
              <a:t> have a </a:t>
            </a:r>
            <a:r>
              <a:rPr lang="en-US" sz="2400" u="sng" dirty="0" smtClean="0"/>
              <a:t>right</a:t>
            </a:r>
            <a:r>
              <a:rPr lang="en-US" sz="2400" dirty="0" smtClean="0"/>
              <a:t> to life and to secure the basic necessities of life (e.g., food, clothing, shelter, education, health care, safe environment, economic security.)</a:t>
            </a:r>
          </a:p>
          <a:p>
            <a:r>
              <a:rPr lang="en-US" sz="2400" u="sng" dirty="0" smtClean="0"/>
              <a:t>All people</a:t>
            </a:r>
            <a:r>
              <a:rPr lang="en-US" sz="2400" dirty="0" smtClean="0"/>
              <a:t>, to the extent they are able, have a corresponding </a:t>
            </a:r>
            <a:r>
              <a:rPr lang="en-US" sz="2400" u="sng" dirty="0" smtClean="0"/>
              <a:t>duty</a:t>
            </a:r>
            <a:r>
              <a:rPr lang="en-US" sz="2400" dirty="0" smtClean="0"/>
              <a:t> to work, a responsibility to provide the needs of their families and an obligation to contribute to the broader society.</a:t>
            </a:r>
          </a:p>
          <a:p>
            <a:r>
              <a:rPr lang="en-US" sz="2400" dirty="0" smtClean="0"/>
              <a:t> </a:t>
            </a:r>
            <a:r>
              <a:rPr lang="en-US" sz="2400" u="sng" dirty="0" smtClean="0"/>
              <a:t>Society</a:t>
            </a:r>
            <a:r>
              <a:rPr lang="en-US" sz="2400" dirty="0" smtClean="0"/>
              <a:t> has a </a:t>
            </a:r>
            <a:r>
              <a:rPr lang="en-US" sz="2400" u="sng" dirty="0" smtClean="0"/>
              <a:t>moral obligation</a:t>
            </a:r>
            <a:r>
              <a:rPr lang="en-US" sz="2400" dirty="0" smtClean="0"/>
              <a:t>, including governmental action where necessary, to assure opportunity, meet basic human needs, and pursue justice in economic life.</a:t>
            </a:r>
          </a:p>
          <a:p>
            <a:r>
              <a:rPr lang="en-US" sz="2000" dirty="0" smtClean="0"/>
              <a:t>(USCCB, </a:t>
            </a:r>
            <a:r>
              <a:rPr lang="en-US" sz="2000" dirty="0" smtClean="0">
                <a:hlinkClick r:id="rId3"/>
              </a:rPr>
              <a:t>http://www.usccb.org/issues-and-action/human-life-and-dignity/economic-justice-economy/index.cfm</a:t>
            </a:r>
            <a:r>
              <a:rPr lang="en-US" sz="2000" dirty="0" smtClean="0"/>
              <a:t>, accessed 10/10/2012.)</a:t>
            </a:r>
          </a:p>
        </p:txBody>
      </p:sp>
      <p:pic>
        <p:nvPicPr>
          <p:cNvPr id="4" name="Picture 3" descr="788px-Byzantinischer_Mosaizist_um_1020_001b.jpg"/>
          <p:cNvPicPr>
            <a:picLocks noChangeAspect="1"/>
          </p:cNvPicPr>
          <p:nvPr/>
        </p:nvPicPr>
        <p:blipFill>
          <a:blip r:embed="rId4"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686800" cy="838200"/>
          </a:xfrm>
        </p:spPr>
        <p:txBody>
          <a:bodyPr>
            <a:normAutofit fontScale="90000"/>
          </a:bodyPr>
          <a:lstStyle/>
          <a:p>
            <a:pPr algn="l"/>
            <a:r>
              <a:rPr lang="en-US" sz="4000" dirty="0" smtClean="0"/>
              <a:t>Option for the Poor and Vulnerable</a:t>
            </a:r>
            <a:br>
              <a:rPr lang="en-US" sz="4000" dirty="0" smtClean="0"/>
            </a:br>
            <a:r>
              <a:rPr lang="en-US" sz="3600" dirty="0" smtClean="0"/>
              <a:t>						</a:t>
            </a:r>
            <a:endParaRPr lang="en-US" sz="3600" dirty="0"/>
          </a:p>
        </p:txBody>
      </p:sp>
      <p:sp>
        <p:nvSpPr>
          <p:cNvPr id="5" name="Content Placeholder 4"/>
          <p:cNvSpPr>
            <a:spLocks noGrp="1"/>
          </p:cNvSpPr>
          <p:nvPr>
            <p:ph sz="quarter" idx="1"/>
          </p:nvPr>
        </p:nvSpPr>
        <p:spPr>
          <a:xfrm>
            <a:off x="152400" y="1524000"/>
            <a:ext cx="8839200" cy="5181600"/>
          </a:xfrm>
        </p:spPr>
        <p:txBody>
          <a:bodyPr>
            <a:normAutofit lnSpcReduction="10000"/>
          </a:bodyPr>
          <a:lstStyle/>
          <a:p>
            <a:r>
              <a:rPr lang="en-US" dirty="0" smtClean="0"/>
              <a:t>“You shall not wrong any widow or orphan. If ever you wrong them and they cry out to me, I will surely hear their cry. My wrath will flare up, and I will kill you with the sword; then your own wives will be widows, and your children orphans . . .” </a:t>
            </a:r>
            <a:r>
              <a:rPr lang="en-US" sz="2200" dirty="0" smtClean="0"/>
              <a:t>(</a:t>
            </a:r>
            <a:r>
              <a:rPr lang="en-US" sz="2200" i="1" dirty="0" smtClean="0"/>
              <a:t>Exodus</a:t>
            </a:r>
            <a:r>
              <a:rPr lang="en-US" sz="2200" dirty="0" smtClean="0"/>
              <a:t> 22:20-24)</a:t>
            </a:r>
          </a:p>
          <a:p>
            <a:endParaRPr lang="en-US" sz="2200" dirty="0" smtClean="0"/>
          </a:p>
          <a:p>
            <a:r>
              <a:rPr lang="en-US" dirty="0" smtClean="0"/>
              <a:t>“He who shuts his ear to the cry of the poor will himself also call and not be heard.”  </a:t>
            </a:r>
            <a:r>
              <a:rPr lang="en-US" sz="2200" dirty="0" smtClean="0"/>
              <a:t>(</a:t>
            </a:r>
            <a:r>
              <a:rPr lang="en-US" sz="2200" i="1" dirty="0" smtClean="0"/>
              <a:t>Proverbs</a:t>
            </a:r>
            <a:r>
              <a:rPr lang="en-US" sz="2200" dirty="0" smtClean="0"/>
              <a:t> 21:13)</a:t>
            </a:r>
          </a:p>
          <a:p>
            <a:endParaRPr lang="en-US" sz="2200" dirty="0" smtClean="0"/>
          </a:p>
          <a:p>
            <a:r>
              <a:rPr lang="en-US" dirty="0" smtClean="0"/>
              <a:t>Last Judgment Scene </a:t>
            </a:r>
            <a:r>
              <a:rPr lang="en-US" sz="2200" dirty="0" smtClean="0"/>
              <a:t>(</a:t>
            </a:r>
            <a:r>
              <a:rPr lang="en-US" sz="2200" i="1" dirty="0" smtClean="0"/>
              <a:t>Matthew</a:t>
            </a:r>
            <a:r>
              <a:rPr lang="en-US" sz="2200" dirty="0" smtClean="0"/>
              <a:t> 25:31-46) </a:t>
            </a:r>
          </a:p>
          <a:p>
            <a:endParaRPr lang="en-US" dirty="0" smtClean="0"/>
          </a:p>
          <a:p>
            <a:r>
              <a:rPr lang="en-US" dirty="0" smtClean="0"/>
              <a:t>Universal Destination of Goods.</a:t>
            </a:r>
          </a:p>
          <a:p>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87552"/>
          </a:xfrm>
        </p:spPr>
        <p:txBody>
          <a:bodyPr>
            <a:normAutofit fontScale="90000"/>
          </a:bodyPr>
          <a:lstStyle/>
          <a:p>
            <a:pPr algn="l"/>
            <a:r>
              <a:rPr lang="en-US" sz="3600" dirty="0" smtClean="0"/>
              <a:t>Dignity of Work &amp; Rights of Workers </a:t>
            </a:r>
            <a:br>
              <a:rPr lang="en-US" sz="3600" dirty="0" smtClean="0"/>
            </a:br>
            <a:r>
              <a:rPr lang="en-US" sz="3600" dirty="0" smtClean="0"/>
              <a:t>					Slide # 1</a:t>
            </a:r>
            <a:endParaRPr lang="en-US" sz="3600" dirty="0"/>
          </a:p>
        </p:txBody>
      </p:sp>
      <p:sp>
        <p:nvSpPr>
          <p:cNvPr id="5" name="Content Placeholder 4"/>
          <p:cNvSpPr>
            <a:spLocks noGrp="1"/>
          </p:cNvSpPr>
          <p:nvPr>
            <p:ph sz="quarter" idx="1"/>
          </p:nvPr>
        </p:nvSpPr>
        <p:spPr>
          <a:xfrm>
            <a:off x="228600" y="1527048"/>
            <a:ext cx="8577072" cy="5102352"/>
          </a:xfrm>
        </p:spPr>
        <p:txBody>
          <a:bodyPr>
            <a:normAutofit/>
          </a:bodyPr>
          <a:lstStyle/>
          <a:p>
            <a:r>
              <a:rPr lang="en-US" dirty="0" smtClean="0"/>
              <a:t>“We ask you, brothers, to respect those who are laboring among you or who are over you in the Lord and who admonish you, and to show esteem for them with special love on account of their work.  Be at peace among yourselves.” </a:t>
            </a:r>
            <a:r>
              <a:rPr lang="en-US" sz="2000" dirty="0" smtClean="0"/>
              <a:t>(1 Thessalonians 5:12-14)</a:t>
            </a:r>
            <a:endParaRPr lang="en-US" sz="1200" dirty="0" smtClean="0"/>
          </a:p>
          <a:p>
            <a:endParaRPr lang="en-US" sz="1200" dirty="0" smtClean="0"/>
          </a:p>
          <a:p>
            <a:r>
              <a:rPr lang="en-US" sz="2800" dirty="0" smtClean="0"/>
              <a:t>Human Work</a:t>
            </a:r>
          </a:p>
          <a:p>
            <a:pPr lvl="1"/>
            <a:r>
              <a:rPr lang="en-US" sz="2000" dirty="0" smtClean="0"/>
              <a:t>A Means to Make a Living</a:t>
            </a:r>
          </a:p>
          <a:p>
            <a:pPr lvl="1"/>
            <a:r>
              <a:rPr lang="en-US" sz="2000" dirty="0" smtClean="0"/>
              <a:t>A Means to Participate in Society and Co-create the Future with God</a:t>
            </a:r>
          </a:p>
          <a:p>
            <a:pPr lvl="1"/>
            <a:endParaRPr lang="en-US" sz="2000" dirty="0" smtClean="0"/>
          </a:p>
          <a:p>
            <a:r>
              <a:rPr lang="en-US" sz="2800" dirty="0" smtClean="0"/>
              <a:t>Leo XIII – Must constantly apply the Gospel to the current situation.</a:t>
            </a:r>
          </a:p>
          <a:p>
            <a:endParaRPr lang="en-US" sz="2800" dirty="0" smtClean="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04800"/>
            <a:ext cx="8839200" cy="758952"/>
          </a:xfrm>
        </p:spPr>
        <p:txBody>
          <a:bodyPr>
            <a:normAutofit fontScale="90000"/>
          </a:bodyPr>
          <a:lstStyle/>
          <a:p>
            <a:pPr algn="l"/>
            <a:r>
              <a:rPr lang="en-US" sz="3200" dirty="0" smtClean="0"/>
              <a:t>Dignity of Work &amp; Rights of Workers</a:t>
            </a:r>
            <a:br>
              <a:rPr lang="en-US" sz="3200" dirty="0" smtClean="0"/>
            </a:br>
            <a:r>
              <a:rPr lang="en-US" sz="3200" dirty="0" smtClean="0"/>
              <a:t>Slide # 2 – Rights of Workers </a:t>
            </a:r>
            <a:endParaRPr lang="en-US" dirty="0"/>
          </a:p>
        </p:txBody>
      </p:sp>
      <p:sp>
        <p:nvSpPr>
          <p:cNvPr id="5" name="Content Placeholder 4"/>
          <p:cNvSpPr>
            <a:spLocks noGrp="1"/>
          </p:cNvSpPr>
          <p:nvPr>
            <p:ph sz="half" idx="1"/>
          </p:nvPr>
        </p:nvSpPr>
        <p:spPr>
          <a:xfrm>
            <a:off x="152400" y="1295400"/>
            <a:ext cx="4267200" cy="5029200"/>
          </a:xfrm>
        </p:spPr>
        <p:txBody>
          <a:bodyPr>
            <a:normAutofit/>
          </a:bodyPr>
          <a:lstStyle/>
          <a:p>
            <a:r>
              <a:rPr lang="en-US" sz="1800" dirty="0" smtClean="0"/>
              <a:t>Just Wage</a:t>
            </a:r>
          </a:p>
          <a:p>
            <a:pPr lvl="1"/>
            <a:r>
              <a:rPr lang="en-US" sz="1600" dirty="0" smtClean="0"/>
              <a:t>“The just wage is the legitimate fruit of work… a salary is the instrument that permits the laborer to gain access to the goods of the earth.  </a:t>
            </a:r>
            <a:r>
              <a:rPr lang="en-US" sz="1600" b="1" dirty="0" smtClean="0"/>
              <a:t>Remuneration for labor is to be such that man may be furnished the means to cultivate worthily his own material, social, cultural, and spiritual life and that of his dependents</a:t>
            </a:r>
            <a:r>
              <a:rPr lang="en-US" sz="1600" dirty="0" smtClean="0"/>
              <a:t> . . </a:t>
            </a:r>
            <a:r>
              <a:rPr lang="en-US" sz="1600" b="1" dirty="0" smtClean="0"/>
              <a:t>the simple agreement between employee and employer with regard to the amount of pay to be received is not sufficient for the agreed-upon salary to qualify as a just wage</a:t>
            </a:r>
            <a:r>
              <a:rPr lang="en-US" sz="1600" dirty="0" smtClean="0"/>
              <a:t>…”  </a:t>
            </a:r>
            <a:r>
              <a:rPr lang="en-US" sz="1500" dirty="0" smtClean="0"/>
              <a:t>(</a:t>
            </a:r>
            <a:r>
              <a:rPr lang="en-US" sz="1500" i="1" dirty="0" smtClean="0"/>
              <a:t>Compendium of the Social Doctrine of the Church</a:t>
            </a:r>
            <a:r>
              <a:rPr lang="en-US" sz="1500" dirty="0" smtClean="0"/>
              <a:t>, 302-3).</a:t>
            </a:r>
          </a:p>
        </p:txBody>
      </p:sp>
      <p:sp>
        <p:nvSpPr>
          <p:cNvPr id="6" name="Content Placeholder 5"/>
          <p:cNvSpPr>
            <a:spLocks noGrp="1"/>
          </p:cNvSpPr>
          <p:nvPr>
            <p:ph sz="half" idx="2"/>
          </p:nvPr>
        </p:nvSpPr>
        <p:spPr>
          <a:xfrm>
            <a:off x="4800600" y="1371600"/>
            <a:ext cx="4038600" cy="5029200"/>
          </a:xfrm>
        </p:spPr>
        <p:txBody>
          <a:bodyPr>
            <a:noAutofit/>
          </a:bodyPr>
          <a:lstStyle/>
          <a:p>
            <a:pPr lvl="1"/>
            <a:r>
              <a:rPr lang="en-US" sz="2000" dirty="0" smtClean="0"/>
              <a:t>Rest</a:t>
            </a:r>
          </a:p>
          <a:p>
            <a:pPr lvl="1"/>
            <a:r>
              <a:rPr lang="en-US" sz="2000" dirty="0" smtClean="0"/>
              <a:t>Environment not unsuitable to physical or moral health</a:t>
            </a:r>
          </a:p>
          <a:p>
            <a:pPr lvl="1"/>
            <a:r>
              <a:rPr lang="en-US" sz="2000" dirty="0" smtClean="0"/>
              <a:t>No assault to personal dignity or integrity</a:t>
            </a:r>
          </a:p>
          <a:p>
            <a:pPr lvl="1"/>
            <a:r>
              <a:rPr lang="en-US" sz="2000" dirty="0" smtClean="0"/>
              <a:t>Appropriate subsidies when unemployed.</a:t>
            </a:r>
          </a:p>
          <a:p>
            <a:pPr lvl="1"/>
            <a:r>
              <a:rPr lang="en-US" sz="2000" dirty="0" smtClean="0"/>
              <a:t>Pension and Insurance for sickness, old age, work-related injuries</a:t>
            </a:r>
          </a:p>
          <a:p>
            <a:pPr lvl="1"/>
            <a:r>
              <a:rPr lang="en-US" sz="2000" dirty="0" smtClean="0"/>
              <a:t>Security with regard to maternity</a:t>
            </a:r>
          </a:p>
          <a:p>
            <a:pPr lvl="1"/>
            <a:r>
              <a:rPr lang="en-US" sz="2000" dirty="0" smtClean="0"/>
              <a:t>Assemble and form associations; unions; just union action.</a:t>
            </a:r>
            <a:endParaRPr lang="en-US" sz="3200" dirty="0"/>
          </a:p>
        </p:txBody>
      </p:sp>
      <p:pic>
        <p:nvPicPr>
          <p:cNvPr id="7" name="Picture 6"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What is Catholic Social Teaching?</a:t>
            </a:r>
            <a:endParaRPr lang="en-US" sz="3600" dirty="0"/>
          </a:p>
        </p:txBody>
      </p:sp>
      <p:sp>
        <p:nvSpPr>
          <p:cNvPr id="5" name="Content Placeholder 4"/>
          <p:cNvSpPr>
            <a:spLocks noGrp="1"/>
          </p:cNvSpPr>
          <p:nvPr>
            <p:ph sz="quarter" idx="1"/>
          </p:nvPr>
        </p:nvSpPr>
        <p:spPr>
          <a:xfrm>
            <a:off x="152400" y="1603248"/>
            <a:ext cx="8763000" cy="4797552"/>
          </a:xfrm>
        </p:spPr>
        <p:txBody>
          <a:bodyPr>
            <a:normAutofit lnSpcReduction="10000"/>
          </a:bodyPr>
          <a:lstStyle/>
          <a:p>
            <a:r>
              <a:rPr lang="en-US" sz="3200" dirty="0" smtClean="0"/>
              <a:t>“The church’s social teaching comprises a </a:t>
            </a:r>
            <a:r>
              <a:rPr lang="en-US" sz="3200" b="1" dirty="0" smtClean="0">
                <a:solidFill>
                  <a:srgbClr val="0070C0"/>
                </a:solidFill>
              </a:rPr>
              <a:t>body of doctrine</a:t>
            </a:r>
            <a:r>
              <a:rPr lang="en-US" sz="3200" dirty="0" smtClean="0"/>
              <a:t>, which is articulated as the </a:t>
            </a:r>
            <a:r>
              <a:rPr lang="en-US" sz="3200" b="1" dirty="0" smtClean="0">
                <a:solidFill>
                  <a:srgbClr val="00B050"/>
                </a:solidFill>
              </a:rPr>
              <a:t>church interprets events in the course of history</a:t>
            </a:r>
            <a:r>
              <a:rPr lang="en-US" sz="3200" dirty="0" smtClean="0"/>
              <a:t>, with the </a:t>
            </a:r>
            <a:r>
              <a:rPr lang="en-US" sz="3200" b="1" dirty="0" smtClean="0">
                <a:solidFill>
                  <a:srgbClr val="FF0000"/>
                </a:solidFill>
              </a:rPr>
              <a:t>assistance of the Holy Spirit</a:t>
            </a:r>
            <a:r>
              <a:rPr lang="en-US" sz="3200" dirty="0" smtClean="0"/>
              <a:t>, </a:t>
            </a:r>
            <a:r>
              <a:rPr lang="en-US" sz="3200" b="1" dirty="0" smtClean="0">
                <a:solidFill>
                  <a:srgbClr val="7030A0"/>
                </a:solidFill>
              </a:rPr>
              <a:t>in the light of the whole of what has been revealed by Jesus Christ</a:t>
            </a:r>
            <a:r>
              <a:rPr lang="en-US" sz="3200" dirty="0" smtClean="0"/>
              <a:t>… the church’s social teaching proposes </a:t>
            </a:r>
            <a:r>
              <a:rPr lang="en-US" sz="3200" b="1" i="1" dirty="0" smtClean="0">
                <a:solidFill>
                  <a:schemeClr val="accent4">
                    <a:lumMod val="75000"/>
                  </a:schemeClr>
                </a:solidFill>
              </a:rPr>
              <a:t>principles for reflection</a:t>
            </a:r>
            <a:r>
              <a:rPr lang="en-US" sz="3200" dirty="0" smtClean="0"/>
              <a:t>; it provides </a:t>
            </a:r>
            <a:r>
              <a:rPr lang="en-US" sz="3200" b="1" i="1" dirty="0" smtClean="0">
                <a:solidFill>
                  <a:schemeClr val="accent4">
                    <a:lumMod val="75000"/>
                  </a:schemeClr>
                </a:solidFill>
              </a:rPr>
              <a:t>criteria for judgment</a:t>
            </a:r>
            <a:r>
              <a:rPr lang="en-US" sz="3200" dirty="0" smtClean="0"/>
              <a:t>; it gives </a:t>
            </a:r>
            <a:r>
              <a:rPr lang="en-US" sz="3200" b="1" dirty="0" smtClean="0">
                <a:solidFill>
                  <a:schemeClr val="accent4">
                    <a:lumMod val="75000"/>
                  </a:schemeClr>
                </a:solidFill>
              </a:rPr>
              <a:t>guidance for action</a:t>
            </a:r>
            <a:r>
              <a:rPr lang="en-US" sz="3200" dirty="0" smtClean="0"/>
              <a:t>.”  </a:t>
            </a:r>
            <a:r>
              <a:rPr lang="en-US" sz="2000" dirty="0" smtClean="0"/>
              <a:t>(</a:t>
            </a:r>
            <a:r>
              <a:rPr lang="en-US" sz="2000" i="1" dirty="0" smtClean="0"/>
              <a:t>Catechism of the Catholic Church</a:t>
            </a:r>
            <a:r>
              <a:rPr lang="en-US" sz="2000" dirty="0" smtClean="0"/>
              <a:t>, 2422-3)</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8077200" y="152400"/>
            <a:ext cx="876369" cy="1193717"/>
          </a:xfrm>
          <a:prstGeom prst="rect">
            <a:avLst/>
          </a:prstGeom>
        </p:spPr>
      </p:pic>
    </p:spTree>
  </p:cSld>
  <p:clrMapOvr>
    <a:masterClrMapping/>
  </p:clrMapOvr>
  <p:transition spd="med">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87552"/>
          </a:xfrm>
        </p:spPr>
        <p:txBody>
          <a:bodyPr>
            <a:normAutofit fontScale="90000"/>
          </a:bodyPr>
          <a:lstStyle/>
          <a:p>
            <a:pPr algn="l"/>
            <a:r>
              <a:rPr lang="en-US" sz="3600" dirty="0" smtClean="0"/>
              <a:t>Dignity of Work &amp; Rights of Workers </a:t>
            </a:r>
            <a:br>
              <a:rPr lang="en-US" sz="3600" dirty="0" smtClean="0"/>
            </a:br>
            <a:r>
              <a:rPr lang="en-US" sz="3600" dirty="0" smtClean="0"/>
              <a:t>					Slide # 3</a:t>
            </a:r>
            <a:endParaRPr lang="en-US" sz="3600" dirty="0"/>
          </a:p>
        </p:txBody>
      </p:sp>
      <p:sp>
        <p:nvSpPr>
          <p:cNvPr id="5" name="Content Placeholder 4"/>
          <p:cNvSpPr>
            <a:spLocks noGrp="1"/>
          </p:cNvSpPr>
          <p:nvPr>
            <p:ph sz="quarter" idx="1"/>
          </p:nvPr>
        </p:nvSpPr>
        <p:spPr>
          <a:xfrm>
            <a:off x="228600" y="1527048"/>
            <a:ext cx="8577072" cy="5102352"/>
          </a:xfrm>
        </p:spPr>
        <p:txBody>
          <a:bodyPr>
            <a:normAutofit/>
          </a:bodyPr>
          <a:lstStyle/>
          <a:p>
            <a:endParaRPr lang="en-US" sz="3200" dirty="0" smtClean="0"/>
          </a:p>
          <a:p>
            <a:r>
              <a:rPr lang="en-US" sz="3200" dirty="0" smtClean="0"/>
              <a:t>When progressing toward the integral good of the human person, </a:t>
            </a:r>
            <a:r>
              <a:rPr lang="en-US" sz="3200" b="1" dirty="0" smtClean="0">
                <a:solidFill>
                  <a:srgbClr val="0070C0"/>
                </a:solidFill>
              </a:rPr>
              <a:t>labor and capital must strive to be in harmony</a:t>
            </a:r>
            <a:r>
              <a:rPr lang="en-US" sz="3200" dirty="0" smtClean="0"/>
              <a:t>.</a:t>
            </a:r>
          </a:p>
          <a:p>
            <a:endParaRPr lang="en-US" sz="3200" dirty="0" smtClean="0"/>
          </a:p>
          <a:p>
            <a:r>
              <a:rPr lang="en-US" sz="3200" dirty="0" smtClean="0"/>
              <a:t>The dignity of the worker must never be forgotten, nor the duty of the worker to contribute to the common good. </a:t>
            </a:r>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400" dirty="0" smtClean="0"/>
              <a:t>Solidarity     	Slide # 1</a:t>
            </a:r>
            <a:endParaRPr lang="en-US" sz="4400" dirty="0"/>
          </a:p>
        </p:txBody>
      </p:sp>
      <p:sp>
        <p:nvSpPr>
          <p:cNvPr id="5" name="Content Placeholder 4"/>
          <p:cNvSpPr>
            <a:spLocks noGrp="1"/>
          </p:cNvSpPr>
          <p:nvPr>
            <p:ph sz="quarter" idx="1"/>
          </p:nvPr>
        </p:nvSpPr>
        <p:spPr>
          <a:xfrm>
            <a:off x="0" y="1527048"/>
            <a:ext cx="9144000" cy="5102352"/>
          </a:xfrm>
        </p:spPr>
        <p:txBody>
          <a:bodyPr>
            <a:normAutofit lnSpcReduction="10000"/>
          </a:bodyPr>
          <a:lstStyle/>
          <a:p>
            <a:r>
              <a:rPr lang="en-US" dirty="0" smtClean="0"/>
              <a:t>“Solidarity highlights in a particular way, the intrinsic social nature of the human person, the </a:t>
            </a:r>
            <a:r>
              <a:rPr lang="en-US" b="1" dirty="0" smtClean="0">
                <a:solidFill>
                  <a:srgbClr val="00B050"/>
                </a:solidFill>
              </a:rPr>
              <a:t>equality of all in dignity and rights </a:t>
            </a:r>
            <a:r>
              <a:rPr lang="en-US" dirty="0" smtClean="0"/>
              <a:t>and the common path of individuals and peoples towards an ever more committed unity.” </a:t>
            </a:r>
            <a:r>
              <a:rPr lang="en-US" sz="2200" dirty="0" smtClean="0"/>
              <a:t>(</a:t>
            </a:r>
            <a:r>
              <a:rPr lang="en-US" sz="2200" i="1" dirty="0" smtClean="0"/>
              <a:t>Compendium of the Social Doctrine of the Church</a:t>
            </a:r>
            <a:r>
              <a:rPr lang="en-US" sz="2200" dirty="0" smtClean="0"/>
              <a:t>, 192)</a:t>
            </a:r>
          </a:p>
          <a:p>
            <a:endParaRPr lang="en-US" dirty="0" smtClean="0"/>
          </a:p>
          <a:p>
            <a:r>
              <a:rPr lang="en-US" dirty="0" smtClean="0"/>
              <a:t>“The new relationships of interdependence between individuals and peoples, which are de facto forms of solidarity, have to be transformed into relationships tending toward genuine </a:t>
            </a:r>
            <a:r>
              <a:rPr lang="en-US" b="1" dirty="0" smtClean="0">
                <a:solidFill>
                  <a:srgbClr val="0070C0"/>
                </a:solidFill>
              </a:rPr>
              <a:t>ethical-social solidarity</a:t>
            </a:r>
            <a:r>
              <a:rPr lang="en-US" dirty="0" smtClean="0"/>
              <a:t>.  This is a moral requirement inherent within all human relationships.” </a:t>
            </a:r>
            <a:r>
              <a:rPr lang="en-US" sz="2200" dirty="0" smtClean="0"/>
              <a:t>(</a:t>
            </a:r>
            <a:r>
              <a:rPr lang="en-US" sz="2200" i="1" dirty="0" smtClean="0"/>
              <a:t>Comp. of the Social Doctrine of the Church</a:t>
            </a:r>
            <a:r>
              <a:rPr lang="en-US" sz="2200" dirty="0" smtClean="0"/>
              <a:t>, 192)</a:t>
            </a:r>
          </a:p>
          <a:p>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48598" y="152400"/>
            <a:ext cx="1062905" cy="1447800"/>
          </a:xfrm>
          <a:prstGeom prst="rect">
            <a:avLst/>
          </a:prstGeom>
        </p:spPr>
      </p:pic>
    </p:spTree>
  </p:cSld>
  <p:clrMapOvr>
    <a:masterClrMapping/>
  </p:clrMapOvr>
  <p:transition spd="med">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Solidarity               Slide # 2</a:t>
            </a:r>
            <a:endParaRPr lang="en-US" sz="4000" dirty="0"/>
          </a:p>
        </p:txBody>
      </p:sp>
      <p:sp>
        <p:nvSpPr>
          <p:cNvPr id="3" name="Content Placeholder 2"/>
          <p:cNvSpPr>
            <a:spLocks noGrp="1"/>
          </p:cNvSpPr>
          <p:nvPr>
            <p:ph sz="quarter" idx="1"/>
          </p:nvPr>
        </p:nvSpPr>
        <p:spPr>
          <a:xfrm>
            <a:off x="152400" y="1527048"/>
            <a:ext cx="8839200" cy="5102352"/>
          </a:xfrm>
        </p:spPr>
        <p:txBody>
          <a:bodyPr>
            <a:normAutofit fontScale="92500" lnSpcReduction="10000"/>
          </a:bodyPr>
          <a:lstStyle/>
          <a:p>
            <a:r>
              <a:rPr lang="en-US" dirty="0" smtClean="0"/>
              <a:t>“Solidarity must be seen above all in its value as a moral virtue that determines the order of institutions.  On the basis of this principle the </a:t>
            </a:r>
            <a:r>
              <a:rPr lang="en-US" b="1" dirty="0" smtClean="0">
                <a:solidFill>
                  <a:srgbClr val="FF0000"/>
                </a:solidFill>
              </a:rPr>
              <a:t>structures of sin </a:t>
            </a:r>
            <a:r>
              <a:rPr lang="en-US" dirty="0" smtClean="0"/>
              <a:t>that dominate relationships between individuals and peoples must be overcome.” </a:t>
            </a:r>
            <a:r>
              <a:rPr lang="en-US" sz="2200" dirty="0" smtClean="0"/>
              <a:t>(</a:t>
            </a:r>
            <a:r>
              <a:rPr lang="en-US" sz="2200" i="1" dirty="0" smtClean="0"/>
              <a:t>Compendium of the Social Doctrine of the Church</a:t>
            </a:r>
            <a:r>
              <a:rPr lang="en-US" sz="2200" dirty="0" smtClean="0"/>
              <a:t>, 193)</a:t>
            </a:r>
            <a:endParaRPr lang="en-US" sz="1500" dirty="0" smtClean="0"/>
          </a:p>
          <a:p>
            <a:endParaRPr lang="en-US" sz="1500" dirty="0" smtClean="0"/>
          </a:p>
          <a:p>
            <a:r>
              <a:rPr lang="en-US" dirty="0" smtClean="0"/>
              <a:t>“Solidarity is also an authentic moral virtue, not a feeling of vague compassion or shallow distress at the misfortunes of so many people, both near and far.  On the contrary, it is a </a:t>
            </a:r>
            <a:r>
              <a:rPr lang="en-US" b="1" dirty="0" smtClean="0">
                <a:solidFill>
                  <a:srgbClr val="FF0000"/>
                </a:solidFill>
              </a:rPr>
              <a:t>firm and persevering determination to commit oneself to the common good</a:t>
            </a:r>
            <a:r>
              <a:rPr lang="en-US" dirty="0" smtClean="0"/>
              <a:t>.  That is to say the good of all, and of each individual, because </a:t>
            </a:r>
            <a:r>
              <a:rPr lang="en-US" b="1" dirty="0" smtClean="0">
                <a:solidFill>
                  <a:srgbClr val="00B050"/>
                </a:solidFill>
              </a:rPr>
              <a:t>we are all really responsible for all</a:t>
            </a:r>
            <a:r>
              <a:rPr lang="en-US" dirty="0" smtClean="0"/>
              <a:t>.”</a:t>
            </a:r>
            <a:r>
              <a:rPr lang="en-US" sz="2800" dirty="0" smtClean="0"/>
              <a:t> </a:t>
            </a:r>
            <a:r>
              <a:rPr lang="en-US" sz="2200" dirty="0" smtClean="0"/>
              <a:t>(</a:t>
            </a:r>
            <a:r>
              <a:rPr lang="en-US" sz="2200" i="1" dirty="0" smtClean="0"/>
              <a:t>Compendium of the Social Doctrine of the Church</a:t>
            </a:r>
            <a:r>
              <a:rPr lang="en-US" sz="2200" dirty="0" smtClean="0"/>
              <a:t>, 193)</a:t>
            </a:r>
            <a:endParaRPr lang="en-US" sz="2200"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Care for God’s Creation     Slide # 1</a:t>
            </a:r>
            <a:endParaRPr lang="en-US" sz="3600" dirty="0"/>
          </a:p>
        </p:txBody>
      </p:sp>
      <p:sp>
        <p:nvSpPr>
          <p:cNvPr id="5" name="Content Placeholder 4"/>
          <p:cNvSpPr>
            <a:spLocks noGrp="1"/>
          </p:cNvSpPr>
          <p:nvPr>
            <p:ph sz="quarter" idx="1"/>
          </p:nvPr>
        </p:nvSpPr>
        <p:spPr>
          <a:xfrm>
            <a:off x="152400" y="1527048"/>
            <a:ext cx="8839200" cy="5026152"/>
          </a:xfrm>
        </p:spPr>
        <p:txBody>
          <a:bodyPr>
            <a:normAutofit fontScale="92500" lnSpcReduction="10000"/>
          </a:bodyPr>
          <a:lstStyle/>
          <a:p>
            <a:r>
              <a:rPr lang="en-US" dirty="0" smtClean="0"/>
              <a:t>African proverb – our world is not bequeathed to us by our parents, it is loaned to us by our children!</a:t>
            </a:r>
          </a:p>
          <a:p>
            <a:endParaRPr lang="en-US" dirty="0" smtClean="0"/>
          </a:p>
          <a:p>
            <a:r>
              <a:rPr lang="en-US" dirty="0" smtClean="0"/>
              <a:t>“The dominion granted by the Creator over the material, vegetable, and animal resources of the universe cannot be separated from respect for moral obligations, including those for generations to come.” </a:t>
            </a:r>
            <a:r>
              <a:rPr lang="en-US" sz="2200" dirty="0" smtClean="0"/>
              <a:t>(</a:t>
            </a:r>
            <a:r>
              <a:rPr lang="en-US" sz="2200" i="1" dirty="0" smtClean="0"/>
              <a:t>Catechism of the Catholic Church</a:t>
            </a:r>
            <a:r>
              <a:rPr lang="en-US" sz="2200" dirty="0" smtClean="0"/>
              <a:t>, 2456)</a:t>
            </a:r>
            <a:endParaRPr lang="en-US" sz="1500" dirty="0" smtClean="0"/>
          </a:p>
          <a:p>
            <a:endParaRPr lang="en-US" sz="1500" dirty="0" smtClean="0"/>
          </a:p>
          <a:p>
            <a:r>
              <a:rPr lang="en-US" dirty="0" smtClean="0"/>
              <a:t>“a central point of reference for every scientific and technological application is respect for men and women, which must also be accompanied by a necessary attitude of respect for other living creatures.” </a:t>
            </a:r>
            <a:r>
              <a:rPr lang="en-US" sz="2200" dirty="0" smtClean="0"/>
              <a:t>(</a:t>
            </a:r>
            <a:r>
              <a:rPr lang="en-US" sz="2200" i="1" dirty="0" smtClean="0"/>
              <a:t>Compendium of the Social Doctrine of the Church</a:t>
            </a:r>
            <a:r>
              <a:rPr lang="en-US" sz="2200" dirty="0" smtClean="0"/>
              <a:t>, 459)</a:t>
            </a:r>
          </a:p>
          <a:p>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Care for God’s Creation   Slide # 2</a:t>
            </a:r>
            <a:endParaRPr lang="en-US" sz="3600" dirty="0"/>
          </a:p>
        </p:txBody>
      </p:sp>
      <p:sp>
        <p:nvSpPr>
          <p:cNvPr id="5" name="Content Placeholder 4"/>
          <p:cNvSpPr>
            <a:spLocks noGrp="1"/>
          </p:cNvSpPr>
          <p:nvPr>
            <p:ph sz="quarter" idx="1"/>
          </p:nvPr>
        </p:nvSpPr>
        <p:spPr/>
        <p:txBody>
          <a:bodyPr>
            <a:normAutofit/>
          </a:bodyPr>
          <a:lstStyle/>
          <a:p>
            <a:r>
              <a:rPr lang="en-US" dirty="0" smtClean="0"/>
              <a:t>“Care for the environment represents a challenge for all of humanity.  It is a matter of a common and universal duty, that of respecting our common good, destined for all, by preventing anyone from using with impunity the different categories of beings, whether living or inanimate – animals, plants, the natural elements – simply as one wishes, according to one’s own economic needs.”  </a:t>
            </a:r>
            <a:r>
              <a:rPr lang="en-US" sz="2000" dirty="0" smtClean="0"/>
              <a:t>(</a:t>
            </a:r>
            <a:r>
              <a:rPr lang="en-US" sz="2000" i="1" dirty="0" smtClean="0"/>
              <a:t>Compendium of the Social Doctrine of the Church</a:t>
            </a:r>
            <a:r>
              <a:rPr lang="en-US" sz="2000" dirty="0" smtClean="0"/>
              <a:t>, 466)</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062904" cy="1447799"/>
          </a:xfrm>
          <a:prstGeom prst="rect">
            <a:avLst/>
          </a:prstGeom>
        </p:spPr>
      </p:pic>
    </p:spTree>
  </p:cSld>
  <p:clrMapOvr>
    <a:masterClrMapping/>
  </p:clrMapOvr>
  <p:transition spd="med">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In the end . . . </a:t>
            </a:r>
            <a:endParaRPr lang="en-US" sz="4800" dirty="0"/>
          </a:p>
        </p:txBody>
      </p:sp>
      <p:sp>
        <p:nvSpPr>
          <p:cNvPr id="3" name="Content Placeholder 2"/>
          <p:cNvSpPr>
            <a:spLocks noGrp="1"/>
          </p:cNvSpPr>
          <p:nvPr>
            <p:ph sz="quarter" idx="1"/>
          </p:nvPr>
        </p:nvSpPr>
        <p:spPr/>
        <p:txBody>
          <a:bodyPr>
            <a:normAutofit/>
          </a:bodyPr>
          <a:lstStyle/>
          <a:p>
            <a:r>
              <a:rPr lang="en-US" sz="2800" dirty="0" smtClean="0"/>
              <a:t>3 Principal Guiding Questions</a:t>
            </a:r>
          </a:p>
          <a:p>
            <a:pPr lvl="1"/>
            <a:r>
              <a:rPr lang="en-US" sz="2800" dirty="0" smtClean="0"/>
              <a:t>How does this effect the human person?</a:t>
            </a:r>
          </a:p>
          <a:p>
            <a:pPr lvl="1"/>
            <a:r>
              <a:rPr lang="en-US" sz="2800" dirty="0" smtClean="0"/>
              <a:t>How does this effect the family?</a:t>
            </a:r>
          </a:p>
          <a:p>
            <a:pPr lvl="1"/>
            <a:r>
              <a:rPr lang="en-US" sz="2800" dirty="0" smtClean="0"/>
              <a:t>How does this effect the least among us?</a:t>
            </a:r>
          </a:p>
          <a:p>
            <a:pPr lvl="1"/>
            <a:endParaRPr lang="en-US" sz="2800" dirty="0" smtClean="0"/>
          </a:p>
          <a:p>
            <a:r>
              <a:rPr lang="en-US" sz="2800" dirty="0" smtClean="0"/>
              <a:t>Further reflection – </a:t>
            </a:r>
          </a:p>
          <a:p>
            <a:pPr lvl="1"/>
            <a:r>
              <a:rPr lang="en-US" sz="2800" dirty="0" smtClean="0"/>
              <a:t>Which person, which family, which poor people?</a:t>
            </a:r>
          </a:p>
          <a:p>
            <a:pPr lvl="2"/>
            <a:r>
              <a:rPr lang="en-US" sz="2800" dirty="0" smtClean="0"/>
              <a:t>ANS.  Those most directly involved.</a:t>
            </a:r>
            <a:endParaRPr lang="en-US" sz="2800" dirty="0"/>
          </a:p>
        </p:txBody>
      </p:sp>
      <p:pic>
        <p:nvPicPr>
          <p:cNvPr id="4" name="Picture 3" descr="788px-Byzantinischer_Mosaizist_um_1020_001b.jpg"/>
          <p:cNvPicPr>
            <a:picLocks noChangeAspect="1"/>
          </p:cNvPicPr>
          <p:nvPr/>
        </p:nvPicPr>
        <p:blipFill>
          <a:blip r:embed="rId2" cstate="print"/>
          <a:stretch>
            <a:fillRect/>
          </a:stretch>
        </p:blipFill>
        <p:spPr>
          <a:xfrm>
            <a:off x="7620000" y="152400"/>
            <a:ext cx="1291504" cy="1759179"/>
          </a:xfrm>
          <a:prstGeom prst="rect">
            <a:avLst/>
          </a:prstGeom>
        </p:spPr>
      </p:pic>
    </p:spTree>
  </p:cSld>
  <p:clrMapOvr>
    <a:masterClrMapping/>
  </p:clrMapOvr>
  <p:transition spd="med">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00600" y="228600"/>
            <a:ext cx="4114800" cy="762000"/>
          </a:xfrm>
          <a:solidFill>
            <a:schemeClr val="bg2"/>
          </a:solidFill>
        </p:spPr>
        <p:txBody>
          <a:bodyPr>
            <a:noAutofit/>
          </a:bodyPr>
          <a:lstStyle/>
          <a:p>
            <a:pPr algn="l"/>
            <a:r>
              <a:rPr lang="en-US" sz="4400" dirty="0" smtClean="0">
                <a:solidFill>
                  <a:srgbClr val="0070C0"/>
                </a:solidFill>
                <a:latin typeface="Arial"/>
                <a:cs typeface="Arial"/>
              </a:rPr>
              <a:t>            </a:t>
            </a:r>
            <a:r>
              <a:rPr lang="en-US" sz="4400" b="1" dirty="0" smtClean="0">
                <a:solidFill>
                  <a:srgbClr val="0070C0"/>
                </a:solidFill>
                <a:latin typeface="Arial"/>
                <a:cs typeface="Arial"/>
              </a:rPr>
              <a:t>†</a:t>
            </a:r>
            <a:r>
              <a:rPr lang="en-US" sz="4400" dirty="0" smtClean="0">
                <a:solidFill>
                  <a:srgbClr val="0070C0"/>
                </a:solidFill>
                <a:latin typeface="Arial"/>
                <a:cs typeface="Arial"/>
              </a:rPr>
              <a:t>          </a:t>
            </a:r>
            <a:endParaRPr lang="en-US" sz="4400" dirty="0">
              <a:solidFill>
                <a:srgbClr val="0070C0"/>
              </a:solidFill>
            </a:endParaRPr>
          </a:p>
        </p:txBody>
      </p:sp>
      <p:pic>
        <p:nvPicPr>
          <p:cNvPr id="7" name="Content Placeholder 6" descr="788px-Byzantinischer_Mosaizist_um_1020_001b.jpg"/>
          <p:cNvPicPr>
            <a:picLocks noGrp="1" noChangeAspect="1"/>
          </p:cNvPicPr>
          <p:nvPr>
            <p:ph sz="half" idx="1"/>
          </p:nvPr>
        </p:nvPicPr>
        <p:blipFill>
          <a:blip r:embed="rId2" cstate="print"/>
          <a:stretch>
            <a:fillRect/>
          </a:stretch>
        </p:blipFill>
        <p:spPr>
          <a:xfrm>
            <a:off x="304800" y="228600"/>
            <a:ext cx="4495800" cy="6219685"/>
          </a:xfrm>
        </p:spPr>
      </p:pic>
      <p:sp>
        <p:nvSpPr>
          <p:cNvPr id="6" name="Content Placeholder 5"/>
          <p:cNvSpPr>
            <a:spLocks noGrp="1"/>
          </p:cNvSpPr>
          <p:nvPr>
            <p:ph sz="half" idx="2"/>
          </p:nvPr>
        </p:nvSpPr>
        <p:spPr>
          <a:xfrm>
            <a:off x="4800600" y="1219200"/>
            <a:ext cx="4038600" cy="4834128"/>
          </a:xfrm>
        </p:spPr>
        <p:txBody>
          <a:bodyPr>
            <a:normAutofit/>
          </a:bodyPr>
          <a:lstStyle/>
          <a:p>
            <a:pPr algn="ctr">
              <a:buNone/>
            </a:pPr>
            <a:r>
              <a:rPr lang="en-US" sz="6000" dirty="0" smtClean="0">
                <a:solidFill>
                  <a:srgbClr val="0070C0"/>
                </a:solidFill>
              </a:rPr>
              <a:t>Thank you for coming!  God bless you!</a:t>
            </a:r>
            <a:endParaRPr lang="en-US" sz="6000" dirty="0">
              <a:solidFill>
                <a:srgbClr val="0070C0"/>
              </a:solidFill>
            </a:endParaRPr>
          </a:p>
        </p:txBody>
      </p:sp>
    </p:spTree>
  </p:cSld>
  <p:clrMapOvr>
    <a:masterClrMapping/>
  </p:clrMapOvr>
  <p:transition spd="med">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400" dirty="0" smtClean="0"/>
              <a:t>When does human life begin?</a:t>
            </a:r>
            <a:endParaRPr lang="en-US" sz="4400" dirty="0"/>
          </a:p>
        </p:txBody>
      </p:sp>
      <p:sp>
        <p:nvSpPr>
          <p:cNvPr id="3" name="Content Placeholder 2"/>
          <p:cNvSpPr>
            <a:spLocks noGrp="1"/>
          </p:cNvSpPr>
          <p:nvPr>
            <p:ph sz="quarter" idx="1"/>
          </p:nvPr>
        </p:nvSpPr>
        <p:spPr>
          <a:xfrm>
            <a:off x="301752" y="1527048"/>
            <a:ext cx="8503920" cy="4949952"/>
          </a:xfrm>
        </p:spPr>
        <p:txBody>
          <a:bodyPr>
            <a:normAutofit/>
          </a:bodyPr>
          <a:lstStyle/>
          <a:p>
            <a:pPr lvl="1">
              <a:lnSpc>
                <a:spcPct val="80000"/>
              </a:lnSpc>
            </a:pPr>
            <a:r>
              <a:rPr lang="en-US" sz="2400" dirty="0" smtClean="0"/>
              <a:t>Major textbooks on embryology: </a:t>
            </a:r>
            <a:endParaRPr lang="en-US" sz="1000" dirty="0" smtClean="0"/>
          </a:p>
          <a:p>
            <a:pPr lvl="1">
              <a:lnSpc>
                <a:spcPct val="80000"/>
              </a:lnSpc>
            </a:pPr>
            <a:endParaRPr lang="en-US" sz="1000" dirty="0" smtClean="0"/>
          </a:p>
          <a:p>
            <a:pPr lvl="2">
              <a:lnSpc>
                <a:spcPct val="80000"/>
              </a:lnSpc>
            </a:pPr>
            <a:r>
              <a:rPr lang="en-US" sz="2400" dirty="0" smtClean="0"/>
              <a:t>(Moore/</a:t>
            </a:r>
            <a:r>
              <a:rPr lang="en-US" sz="2400" dirty="0" err="1" smtClean="0"/>
              <a:t>Persaud</a:t>
            </a:r>
            <a:r>
              <a:rPr lang="en-US" sz="2400" dirty="0" smtClean="0"/>
              <a:t>):  “Human development begins at fertilization . . . The highly specialized, </a:t>
            </a:r>
            <a:r>
              <a:rPr lang="en-US" sz="2400" dirty="0" err="1" smtClean="0"/>
              <a:t>totipotent</a:t>
            </a:r>
            <a:r>
              <a:rPr lang="en-US" sz="2400" dirty="0" smtClean="0"/>
              <a:t> cell marked the beginning of each of us as a human person.”</a:t>
            </a:r>
          </a:p>
          <a:p>
            <a:pPr lvl="1">
              <a:lnSpc>
                <a:spcPct val="80000"/>
              </a:lnSpc>
            </a:pPr>
            <a:endParaRPr lang="en-US" sz="2400" dirty="0" smtClean="0"/>
          </a:p>
          <a:p>
            <a:pPr lvl="2">
              <a:lnSpc>
                <a:spcPct val="80000"/>
              </a:lnSpc>
            </a:pPr>
            <a:r>
              <a:rPr lang="en-US" sz="2400" dirty="0" smtClean="0"/>
              <a:t>(Carlson):  “The time of fertilization represents the starting point in the life history . . . of the individual.”</a:t>
            </a:r>
          </a:p>
          <a:p>
            <a:pPr lvl="1">
              <a:lnSpc>
                <a:spcPct val="80000"/>
              </a:lnSpc>
            </a:pPr>
            <a:endParaRPr lang="en-US" sz="2400" dirty="0" smtClean="0"/>
          </a:p>
          <a:p>
            <a:pPr lvl="2">
              <a:lnSpc>
                <a:spcPct val="80000"/>
              </a:lnSpc>
            </a:pPr>
            <a:r>
              <a:rPr lang="en-US" sz="2400" dirty="0" smtClean="0"/>
              <a:t>(</a:t>
            </a:r>
            <a:r>
              <a:rPr lang="en-US" sz="2400" dirty="0" err="1" smtClean="0"/>
              <a:t>O’Rahilly</a:t>
            </a:r>
            <a:r>
              <a:rPr lang="en-US" sz="2400" dirty="0" smtClean="0"/>
              <a:t>/ Muller):  “Although life is a continuous process, fertilization is a critical landmark because, under ordinary circumstances, a new, genetically distinct human organism is thereby formed . . . The embryo now exists as a genetic unity.”</a:t>
            </a:r>
          </a:p>
          <a:p>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34723" y="152401"/>
            <a:ext cx="1118846" cy="1523999"/>
          </a:xfrm>
          <a:prstGeom prst="rect">
            <a:avLst/>
          </a:prstGeom>
        </p:spPr>
      </p:pic>
      <p:sp>
        <p:nvSpPr>
          <p:cNvPr id="5" name="Action Button: Return 4">
            <a:hlinkClick r:id="" action="ppaction://hlinkshowjump?jump=lastslideviewed" highlightClick="1"/>
          </p:cNvPr>
          <p:cNvSpPr/>
          <p:nvPr/>
        </p:nvSpPr>
        <p:spPr>
          <a:xfrm>
            <a:off x="6629400" y="5943600"/>
            <a:ext cx="356616" cy="228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COMMON GOOD</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 COMMON GOOD is “the sum of those conditions of social life, which allow social groups and their individual members relatively thorough and ready access to their fulfillment.”  (GS, 26).  </a:t>
            </a:r>
          </a:p>
          <a:p>
            <a:endParaRPr lang="en-US" dirty="0" smtClean="0"/>
          </a:p>
          <a:p>
            <a:r>
              <a:rPr lang="en-US" dirty="0" smtClean="0"/>
              <a:t>The common good includes (1) respect for persons, (2) social well-being and development, and (3) peace. </a:t>
            </a:r>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8077200" y="152400"/>
            <a:ext cx="876369" cy="1193717"/>
          </a:xfrm>
          <a:prstGeom prst="rect">
            <a:avLst/>
          </a:prstGeom>
        </p:spPr>
      </p:pic>
      <p:sp>
        <p:nvSpPr>
          <p:cNvPr id="5" name="Action Button: Back or Previous 4">
            <a:hlinkClick r:id="" action="ppaction://hlinkshowjump?jump=lastslideviewed" highlightClick="1"/>
          </p:cNvPr>
          <p:cNvSpPr/>
          <p:nvPr/>
        </p:nvSpPr>
        <p:spPr>
          <a:xfrm>
            <a:off x="1905000" y="5257800"/>
            <a:ext cx="585216"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ALL OF US!</a:t>
            </a:r>
            <a:endParaRPr lang="en-US" dirty="0"/>
          </a:p>
        </p:txBody>
      </p:sp>
      <p:sp>
        <p:nvSpPr>
          <p:cNvPr id="5" name="Content Placeholder 4"/>
          <p:cNvSpPr>
            <a:spLocks noGrp="1"/>
          </p:cNvSpPr>
          <p:nvPr>
            <p:ph sz="quarter" idx="1"/>
          </p:nvPr>
        </p:nvSpPr>
        <p:spPr/>
        <p:txBody>
          <a:bodyPr/>
          <a:lstStyle/>
          <a:p>
            <a:r>
              <a:rPr lang="en-US" dirty="0" smtClean="0"/>
              <a:t>“Preach the word, be urgent in season and out of season, convince, rebuke, and exhort, be unfailing in patience and in teaching.  For the time is coming when people will not endure sound teaching, but having itchy ears, they will accumulate for themselves teachers to suit their own likings, and will turn away from listening to the truth and wander into myths.  As for you, always be steady, endure suffering, do the work of an evangelist, fulfill your ministry.”  </a:t>
            </a:r>
            <a:r>
              <a:rPr lang="en-US" sz="2000" dirty="0" smtClean="0"/>
              <a:t>(2 Timothy 4:2-5)</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8001000" y="152400"/>
            <a:ext cx="952569" cy="1297510"/>
          </a:xfrm>
          <a:prstGeom prst="rect">
            <a:avLst/>
          </a:prstGeom>
        </p:spPr>
      </p:pic>
    </p:spTree>
  </p:cSld>
  <p:clrMapOvr>
    <a:masterClrMapping/>
  </p:clrMapOvr>
  <p:transition spd="med">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Catholic Social Teaching &amp; Justice</a:t>
            </a:r>
            <a:endParaRPr lang="en-US" sz="3600" dirty="0"/>
          </a:p>
        </p:txBody>
      </p:sp>
      <p:sp>
        <p:nvSpPr>
          <p:cNvPr id="3" name="Content Placeholder 2"/>
          <p:cNvSpPr>
            <a:spLocks noGrp="1"/>
          </p:cNvSpPr>
          <p:nvPr>
            <p:ph sz="quarter" idx="1"/>
          </p:nvPr>
        </p:nvSpPr>
        <p:spPr>
          <a:xfrm>
            <a:off x="152400" y="1527048"/>
            <a:ext cx="8839200" cy="4949952"/>
          </a:xfrm>
        </p:spPr>
        <p:txBody>
          <a:bodyPr>
            <a:normAutofit lnSpcReduction="10000"/>
          </a:bodyPr>
          <a:lstStyle/>
          <a:p>
            <a:pPr algn="just"/>
            <a:r>
              <a:rPr lang="en-US" dirty="0" smtClean="0"/>
              <a:t>Justice – the firm desire to each their due.</a:t>
            </a:r>
          </a:p>
          <a:p>
            <a:pPr lvl="1" algn="just"/>
            <a:r>
              <a:rPr lang="en-US" dirty="0" smtClean="0"/>
              <a:t>Commutative (Contractual) Justice – relations between equals.</a:t>
            </a:r>
          </a:p>
          <a:p>
            <a:pPr lvl="1" algn="just"/>
            <a:r>
              <a:rPr lang="en-US" dirty="0" smtClean="0"/>
              <a:t>Distributive Justice – how the greater treats the lesser.</a:t>
            </a:r>
          </a:p>
          <a:p>
            <a:pPr lvl="1" algn="just"/>
            <a:r>
              <a:rPr lang="en-US" dirty="0" smtClean="0"/>
              <a:t>General (Legal) Justice -  how the lesser treats the greater.</a:t>
            </a:r>
          </a:p>
          <a:p>
            <a:pPr lvl="1" algn="just"/>
            <a:r>
              <a:rPr lang="en-US" b="1" dirty="0" smtClean="0">
                <a:solidFill>
                  <a:schemeClr val="accent4">
                    <a:lumMod val="75000"/>
                  </a:schemeClr>
                </a:solidFill>
              </a:rPr>
              <a:t>Social Justice</a:t>
            </a:r>
            <a:r>
              <a:rPr lang="en-US" dirty="0" smtClean="0"/>
              <a:t> -  a combination of the 3 above with particular emphasis on the authentic good of the individuals and groups involved; stresses the Common Good.</a:t>
            </a:r>
          </a:p>
          <a:p>
            <a:r>
              <a:rPr lang="en-US" b="1" dirty="0" smtClean="0">
                <a:solidFill>
                  <a:schemeClr val="accent4">
                    <a:lumMod val="75000"/>
                  </a:schemeClr>
                </a:solidFill>
              </a:rPr>
              <a:t>Social Justice </a:t>
            </a:r>
            <a:r>
              <a:rPr lang="en-US" b="1" dirty="0" err="1" smtClean="0">
                <a:solidFill>
                  <a:schemeClr val="accent4">
                    <a:lumMod val="75000"/>
                  </a:schemeClr>
                </a:solidFill>
              </a:rPr>
              <a:t>vs</a:t>
            </a:r>
            <a:r>
              <a:rPr lang="en-US" b="1" dirty="0" smtClean="0">
                <a:solidFill>
                  <a:schemeClr val="accent4">
                    <a:lumMod val="75000"/>
                  </a:schemeClr>
                </a:solidFill>
              </a:rPr>
              <a:t> Social Charity</a:t>
            </a:r>
          </a:p>
          <a:p>
            <a:pPr lvl="1"/>
            <a:r>
              <a:rPr lang="en-US" dirty="0" smtClean="0"/>
              <a:t>Social Charity – remediates symptoms (for example, soup kitchens, homeless shelters, clothing drives, etc.)</a:t>
            </a:r>
          </a:p>
          <a:p>
            <a:pPr lvl="1"/>
            <a:r>
              <a:rPr lang="en-US" dirty="0" smtClean="0"/>
              <a:t>Social Justice – addresses root causes of want (for example, working to end discrimination, promoting rights of workers, changing unjust laws, etc.)</a:t>
            </a:r>
          </a:p>
          <a:p>
            <a:pPr lvl="1"/>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848600" y="152400"/>
            <a:ext cx="1104969" cy="1505097"/>
          </a:xfrm>
          <a:prstGeom prst="rect">
            <a:avLst/>
          </a:prstGeom>
        </p:spPr>
      </p:pic>
      <p:sp>
        <p:nvSpPr>
          <p:cNvPr id="5" name="Action Button: Information 4">
            <a:hlinkClick r:id="rId3" action="ppaction://hlinksldjump" highlightClick="1"/>
          </p:cNvPr>
          <p:cNvSpPr/>
          <p:nvPr/>
        </p:nvSpPr>
        <p:spPr>
          <a:xfrm>
            <a:off x="5562600" y="3733800"/>
            <a:ext cx="432816" cy="3048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What is Catholic Social Teaching?</a:t>
            </a:r>
            <a:endParaRPr lang="en-US" sz="3600" dirty="0"/>
          </a:p>
        </p:txBody>
      </p:sp>
      <p:sp>
        <p:nvSpPr>
          <p:cNvPr id="5" name="Content Placeholder 4"/>
          <p:cNvSpPr>
            <a:spLocks noGrp="1"/>
          </p:cNvSpPr>
          <p:nvPr>
            <p:ph sz="quarter" idx="1"/>
          </p:nvPr>
        </p:nvSpPr>
        <p:spPr>
          <a:xfrm>
            <a:off x="152400" y="1524000"/>
            <a:ext cx="8839200" cy="5026152"/>
          </a:xfrm>
        </p:spPr>
        <p:txBody>
          <a:bodyPr>
            <a:normAutofit lnSpcReduction="10000"/>
          </a:bodyPr>
          <a:lstStyle/>
          <a:p>
            <a:r>
              <a:rPr lang="en-US" sz="3200" dirty="0" smtClean="0"/>
              <a:t>“The church makes judgments about economic and social matters when the fundamental rights of the person or the salvation of souls requires it.  She is concerned with the temporal goods of men because they are ordered to the sovereign Good, their ultimate end.” </a:t>
            </a:r>
            <a:r>
              <a:rPr lang="en-US" sz="2000" dirty="0" smtClean="0"/>
              <a:t>(</a:t>
            </a:r>
            <a:r>
              <a:rPr lang="en-US" sz="2000" i="1" dirty="0" smtClean="0"/>
              <a:t>Catechism of the Catholic Church</a:t>
            </a:r>
            <a:r>
              <a:rPr lang="en-US" sz="2000" dirty="0" smtClean="0"/>
              <a:t>, 2458)</a:t>
            </a:r>
          </a:p>
          <a:p>
            <a:endParaRPr lang="en-US" sz="2000" dirty="0" smtClean="0"/>
          </a:p>
          <a:p>
            <a:r>
              <a:rPr lang="en-US" sz="3200" dirty="0" smtClean="0"/>
              <a:t>Not an alternate political/social/economic program, but an encouragement and critique of all programs.</a:t>
            </a:r>
            <a:endParaRPr lang="en-US" sz="3200" dirty="0"/>
          </a:p>
        </p:txBody>
      </p:sp>
      <p:pic>
        <p:nvPicPr>
          <p:cNvPr id="4" name="Picture 3" descr="788px-Byzantinischer_Mosaizist_um_1020_001b.jpg"/>
          <p:cNvPicPr>
            <a:picLocks noChangeAspect="1"/>
          </p:cNvPicPr>
          <p:nvPr/>
        </p:nvPicPr>
        <p:blipFill>
          <a:blip r:embed="rId2" cstate="print"/>
          <a:stretch>
            <a:fillRect/>
          </a:stretch>
        </p:blipFill>
        <p:spPr>
          <a:xfrm>
            <a:off x="8077200" y="152400"/>
            <a:ext cx="876369" cy="1193717"/>
          </a:xfrm>
          <a:prstGeom prst="rect">
            <a:avLst/>
          </a:prstGeom>
        </p:spPr>
      </p:pic>
    </p:spTree>
  </p:cSld>
  <p:clrMapOvr>
    <a:masterClrMapping/>
  </p:clrMapOvr>
  <p:transition spd="med">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should this concern us?</a:t>
            </a:r>
            <a:endParaRPr lang="en-US" sz="4000" dirty="0"/>
          </a:p>
        </p:txBody>
      </p:sp>
      <p:sp>
        <p:nvSpPr>
          <p:cNvPr id="3" name="Content Placeholder 2"/>
          <p:cNvSpPr>
            <a:spLocks noGrp="1"/>
          </p:cNvSpPr>
          <p:nvPr>
            <p:ph sz="quarter" idx="1"/>
          </p:nvPr>
        </p:nvSpPr>
        <p:spPr>
          <a:xfrm>
            <a:off x="228600" y="1527048"/>
            <a:ext cx="8686800" cy="4873752"/>
          </a:xfrm>
        </p:spPr>
        <p:txBody>
          <a:bodyPr>
            <a:normAutofit fontScale="92500"/>
          </a:bodyPr>
          <a:lstStyle/>
          <a:p>
            <a:r>
              <a:rPr lang="en-US" sz="2800" dirty="0" smtClean="0"/>
              <a:t>A New Way of Thinking/Evangelizing –</a:t>
            </a:r>
          </a:p>
          <a:p>
            <a:pPr lvl="1"/>
            <a:r>
              <a:rPr lang="en-US" sz="2300" dirty="0" smtClean="0"/>
              <a:t>Universal Call to Holiness </a:t>
            </a:r>
          </a:p>
          <a:p>
            <a:pPr lvl="1"/>
            <a:r>
              <a:rPr lang="en-US" sz="2300" dirty="0" smtClean="0"/>
              <a:t>Kingdom of God </a:t>
            </a:r>
            <a:r>
              <a:rPr lang="en-US" sz="2300" dirty="0" err="1" smtClean="0"/>
              <a:t>vs</a:t>
            </a:r>
            <a:r>
              <a:rPr lang="en-US" sz="2300" dirty="0" smtClean="0"/>
              <a:t> Heaven</a:t>
            </a:r>
          </a:p>
          <a:p>
            <a:pPr lvl="1"/>
            <a:endParaRPr lang="en-US" sz="2300" dirty="0" smtClean="0"/>
          </a:p>
          <a:p>
            <a:r>
              <a:rPr lang="en-US" sz="2800" dirty="0" smtClean="0"/>
              <a:t>Scriptural Backup-</a:t>
            </a:r>
          </a:p>
          <a:p>
            <a:pPr lvl="1"/>
            <a:r>
              <a:rPr lang="en-US" sz="2300" dirty="0" smtClean="0"/>
              <a:t>Parable of the Rich Man and Lazarus  (Luke 16:19-31).</a:t>
            </a:r>
          </a:p>
          <a:p>
            <a:pPr lvl="1"/>
            <a:r>
              <a:rPr lang="en-US" sz="2300" dirty="0" smtClean="0"/>
              <a:t>Last Judgment Scene (Matthew 25:</a:t>
            </a:r>
          </a:p>
          <a:p>
            <a:pPr lvl="1"/>
            <a:endParaRPr lang="en-US" sz="2300" dirty="0" smtClean="0"/>
          </a:p>
          <a:p>
            <a:r>
              <a:rPr lang="en-US" sz="2800" dirty="0" smtClean="0"/>
              <a:t>“Action on behalf of justice and participation in the transformation of the world appear to us as a constitutive dimension of the preaching of the Gospel.”  </a:t>
            </a:r>
            <a:r>
              <a:rPr lang="en-US" sz="2200" dirty="0" smtClean="0"/>
              <a:t>(US Bishops, </a:t>
            </a:r>
            <a:r>
              <a:rPr lang="en-US" sz="2200" i="1" dirty="0" smtClean="0"/>
              <a:t>Justice in the World</a:t>
            </a:r>
            <a:r>
              <a:rPr lang="en-US" sz="2200" dirty="0" smtClean="0"/>
              <a:t>, 1971)</a:t>
            </a:r>
          </a:p>
          <a:p>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924800" y="152400"/>
            <a:ext cx="1028769" cy="1401304"/>
          </a:xfrm>
          <a:prstGeom prst="rect">
            <a:avLst/>
          </a:prstGeom>
        </p:spPr>
      </p:pic>
    </p:spTree>
  </p:cSld>
  <p:clrMapOvr>
    <a:masterClrMapping/>
  </p:clrMapOvr>
  <p:transition spd="med">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400" dirty="0" smtClean="0"/>
              <a:t>History of Involvement</a:t>
            </a:r>
            <a:endParaRPr lang="en-US" sz="4400" dirty="0"/>
          </a:p>
        </p:txBody>
      </p:sp>
      <p:sp>
        <p:nvSpPr>
          <p:cNvPr id="3" name="Content Placeholder 2"/>
          <p:cNvSpPr>
            <a:spLocks noGrp="1"/>
          </p:cNvSpPr>
          <p:nvPr>
            <p:ph sz="quarter" idx="1"/>
          </p:nvPr>
        </p:nvSpPr>
        <p:spPr>
          <a:xfrm>
            <a:off x="152400" y="1447800"/>
            <a:ext cx="8839200" cy="5181600"/>
          </a:xfrm>
        </p:spPr>
        <p:txBody>
          <a:bodyPr>
            <a:normAutofit/>
          </a:bodyPr>
          <a:lstStyle/>
          <a:p>
            <a:r>
              <a:rPr lang="en-US" dirty="0" smtClean="0"/>
              <a:t>Old Testament Prophets</a:t>
            </a:r>
          </a:p>
          <a:p>
            <a:r>
              <a:rPr lang="en-US" dirty="0" smtClean="0"/>
              <a:t>New Testament Community </a:t>
            </a:r>
          </a:p>
          <a:p>
            <a:r>
              <a:rPr lang="en-US" dirty="0" smtClean="0"/>
              <a:t>St. </a:t>
            </a:r>
            <a:r>
              <a:rPr lang="en-US" dirty="0" err="1" smtClean="0"/>
              <a:t>Pachomius</a:t>
            </a:r>
            <a:r>
              <a:rPr lang="en-US" dirty="0" smtClean="0"/>
              <a:t> (d. 348)</a:t>
            </a:r>
          </a:p>
          <a:p>
            <a:r>
              <a:rPr lang="en-US" dirty="0" smtClean="0"/>
              <a:t>St. Basil the Great (d. 379)</a:t>
            </a:r>
          </a:p>
          <a:p>
            <a:r>
              <a:rPr lang="en-US" dirty="0" smtClean="0"/>
              <a:t>St. John Chrysostom (d. 431)</a:t>
            </a:r>
          </a:p>
          <a:p>
            <a:pPr lvl="1"/>
            <a:r>
              <a:rPr lang="en-US" dirty="0" smtClean="0"/>
              <a:t>“Not to enable the poor to share in our goods is to steal from them and deprive them of life.  The good we possess are not ours, but theirs.”  (</a:t>
            </a:r>
            <a:r>
              <a:rPr lang="en-US" i="1" dirty="0" smtClean="0"/>
              <a:t>Homily about Lazarus</a:t>
            </a:r>
            <a:r>
              <a:rPr lang="en-US" dirty="0" smtClean="0"/>
              <a:t>)</a:t>
            </a:r>
          </a:p>
          <a:p>
            <a:r>
              <a:rPr lang="en-US" sz="2500" dirty="0" smtClean="0"/>
              <a:t>Ss. Vincent de Paul (d. 1660) &amp; Louise de </a:t>
            </a:r>
            <a:r>
              <a:rPr lang="en-US" sz="2500" dirty="0" err="1" smtClean="0"/>
              <a:t>Marillac</a:t>
            </a:r>
            <a:r>
              <a:rPr lang="en-US" sz="2500" dirty="0" smtClean="0"/>
              <a:t> (d. 1660)</a:t>
            </a:r>
          </a:p>
          <a:p>
            <a:r>
              <a:rPr lang="en-US" dirty="0" smtClean="0"/>
              <a:t>Blessed Pauline von Mallinckrodt</a:t>
            </a:r>
          </a:p>
          <a:p>
            <a:r>
              <a:rPr lang="en-US" dirty="0" smtClean="0"/>
              <a:t>Pope Leo XIII (d.1903)</a:t>
            </a:r>
            <a:endParaRPr lang="en-US" dirty="0"/>
          </a:p>
        </p:txBody>
      </p:sp>
      <p:pic>
        <p:nvPicPr>
          <p:cNvPr id="4" name="Picture 3" descr="788px-Byzantinischer_Mosaizist_um_1020_001b.jpg"/>
          <p:cNvPicPr>
            <a:picLocks noChangeAspect="1"/>
          </p:cNvPicPr>
          <p:nvPr/>
        </p:nvPicPr>
        <p:blipFill>
          <a:blip r:embed="rId2" cstate="print"/>
          <a:stretch>
            <a:fillRect/>
          </a:stretch>
        </p:blipFill>
        <p:spPr>
          <a:xfrm>
            <a:off x="7946608" y="152400"/>
            <a:ext cx="1006962" cy="1371600"/>
          </a:xfrm>
          <a:prstGeom prst="rect">
            <a:avLst/>
          </a:prstGeom>
        </p:spPr>
      </p:pic>
    </p:spTree>
  </p:cSld>
  <p:clrMapOvr>
    <a:masterClrMapping/>
  </p:clrMapOvr>
  <p:transition spd="med">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all about?  </a:t>
            </a:r>
            <a:endParaRPr lang="en-US" dirty="0"/>
          </a:p>
        </p:txBody>
      </p:sp>
      <p:sp>
        <p:nvSpPr>
          <p:cNvPr id="3" name="Content Placeholder 2"/>
          <p:cNvSpPr>
            <a:spLocks noGrp="1"/>
          </p:cNvSpPr>
          <p:nvPr>
            <p:ph sz="quarter" idx="1"/>
          </p:nvPr>
        </p:nvSpPr>
        <p:spPr/>
        <p:txBody>
          <a:bodyPr/>
          <a:lstStyle/>
          <a:p>
            <a:endParaRPr lang="en-US" sz="3200" dirty="0" smtClean="0"/>
          </a:p>
          <a:p>
            <a:r>
              <a:rPr lang="en-US" sz="3200" dirty="0" smtClean="0"/>
              <a:t>“Jesus came to bring </a:t>
            </a:r>
            <a:r>
              <a:rPr lang="en-US" sz="3200" b="1" dirty="0" smtClean="0">
                <a:solidFill>
                  <a:srgbClr val="FF0000"/>
                </a:solidFill>
              </a:rPr>
              <a:t>integral salvation</a:t>
            </a:r>
            <a:r>
              <a:rPr lang="en-US" sz="3200" dirty="0" smtClean="0"/>
              <a:t>, one which embraces the </a:t>
            </a:r>
            <a:r>
              <a:rPr lang="en-US" sz="3200" b="1" dirty="0" smtClean="0">
                <a:solidFill>
                  <a:srgbClr val="FF0000"/>
                </a:solidFill>
              </a:rPr>
              <a:t>whole person</a:t>
            </a:r>
            <a:r>
              <a:rPr lang="en-US" sz="3200" dirty="0" smtClean="0"/>
              <a:t> and </a:t>
            </a:r>
            <a:r>
              <a:rPr lang="en-US" sz="3200" b="1" dirty="0" smtClean="0">
                <a:solidFill>
                  <a:srgbClr val="FF0000"/>
                </a:solidFill>
              </a:rPr>
              <a:t>all mankind</a:t>
            </a:r>
            <a:r>
              <a:rPr lang="en-US" sz="3200" dirty="0" smtClean="0"/>
              <a:t>, and opens up the wondrous prospect of </a:t>
            </a:r>
            <a:r>
              <a:rPr lang="en-US" sz="3200" b="1" dirty="0" smtClean="0">
                <a:solidFill>
                  <a:srgbClr val="FF0000"/>
                </a:solidFill>
              </a:rPr>
              <a:t>divine </a:t>
            </a:r>
            <a:r>
              <a:rPr lang="en-US" sz="3200" b="1" dirty="0" err="1" smtClean="0">
                <a:solidFill>
                  <a:srgbClr val="FF0000"/>
                </a:solidFill>
              </a:rPr>
              <a:t>filiation</a:t>
            </a:r>
            <a:r>
              <a:rPr lang="en-US" sz="3200" dirty="0" smtClean="0"/>
              <a:t>.”</a:t>
            </a:r>
            <a:r>
              <a:rPr lang="en-US" dirty="0" smtClean="0"/>
              <a:t>  </a:t>
            </a:r>
            <a:r>
              <a:rPr lang="en-US" sz="2000" dirty="0" smtClean="0"/>
              <a:t>(Bl. John Paul II, </a:t>
            </a:r>
            <a:r>
              <a:rPr lang="en-US" sz="2000" i="1" dirty="0" err="1" smtClean="0"/>
              <a:t>Redemptoris</a:t>
            </a:r>
            <a:r>
              <a:rPr lang="en-US" sz="2000" i="1" dirty="0" smtClean="0"/>
              <a:t> </a:t>
            </a:r>
            <a:r>
              <a:rPr lang="en-US" sz="2000" i="1" dirty="0" err="1" smtClean="0"/>
              <a:t>Missio</a:t>
            </a:r>
            <a:r>
              <a:rPr lang="en-US" sz="2000" dirty="0" smtClean="0"/>
              <a:t>, 260) </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8002550" y="152400"/>
            <a:ext cx="951019" cy="1295400"/>
          </a:xfrm>
          <a:prstGeom prst="rect">
            <a:avLst/>
          </a:prstGeom>
        </p:spPr>
      </p:pic>
    </p:spTree>
  </p:cSld>
  <p:clrMapOvr>
    <a:masterClrMapping/>
  </p:clrMapOvr>
  <p:transition spd="med">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all about?  </a:t>
            </a:r>
            <a:endParaRPr lang="en-US" dirty="0"/>
          </a:p>
        </p:txBody>
      </p:sp>
      <p:sp>
        <p:nvSpPr>
          <p:cNvPr id="3" name="Content Placeholder 2"/>
          <p:cNvSpPr>
            <a:spLocks noGrp="1"/>
          </p:cNvSpPr>
          <p:nvPr>
            <p:ph sz="quarter" idx="1"/>
          </p:nvPr>
        </p:nvSpPr>
        <p:spPr/>
        <p:txBody>
          <a:bodyPr>
            <a:normAutofit lnSpcReduction="10000"/>
          </a:bodyPr>
          <a:lstStyle/>
          <a:p>
            <a:endParaRPr lang="en-US" sz="3200" dirty="0" smtClean="0"/>
          </a:p>
          <a:p>
            <a:r>
              <a:rPr lang="en-US" sz="3200" dirty="0" smtClean="0"/>
              <a:t>Centered on the example and teaching of Jesus Christ.  Who is the human person in the perspective of Jesus Christ?</a:t>
            </a:r>
          </a:p>
          <a:p>
            <a:endParaRPr lang="en-US" sz="3200" dirty="0" smtClean="0"/>
          </a:p>
          <a:p>
            <a:r>
              <a:rPr lang="en-US" sz="3200" dirty="0" smtClean="0"/>
              <a:t>Rooted in everything that Jesus came to reveal about humanity– God’s feelings about humanity and God’s expectations of humanity. </a:t>
            </a:r>
            <a:endParaRPr lang="en-US" sz="2000" dirty="0"/>
          </a:p>
        </p:txBody>
      </p:sp>
      <p:pic>
        <p:nvPicPr>
          <p:cNvPr id="4" name="Picture 3" descr="788px-Byzantinischer_Mosaizist_um_1020_001b.jpg"/>
          <p:cNvPicPr>
            <a:picLocks noChangeAspect="1"/>
          </p:cNvPicPr>
          <p:nvPr/>
        </p:nvPicPr>
        <p:blipFill>
          <a:blip r:embed="rId2" cstate="print"/>
          <a:stretch>
            <a:fillRect/>
          </a:stretch>
        </p:blipFill>
        <p:spPr>
          <a:xfrm>
            <a:off x="8002550" y="152400"/>
            <a:ext cx="951019" cy="1295400"/>
          </a:xfrm>
          <a:prstGeom prst="rect">
            <a:avLst/>
          </a:prstGeom>
        </p:spPr>
      </p:pic>
    </p:spTree>
  </p:cSld>
  <p:clrMapOvr>
    <a:masterClrMapping/>
  </p:clrMapOvr>
  <p:transition spd="med">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all about?  </a:t>
            </a:r>
            <a:endParaRPr lang="en-US" dirty="0"/>
          </a:p>
        </p:txBody>
      </p:sp>
      <p:sp>
        <p:nvSpPr>
          <p:cNvPr id="3" name="Content Placeholder 2"/>
          <p:cNvSpPr>
            <a:spLocks noGrp="1"/>
          </p:cNvSpPr>
          <p:nvPr>
            <p:ph sz="quarter" idx="1"/>
          </p:nvPr>
        </p:nvSpPr>
        <p:spPr/>
        <p:txBody>
          <a:bodyPr>
            <a:normAutofit lnSpcReduction="10000"/>
          </a:bodyPr>
          <a:lstStyle/>
          <a:p>
            <a:r>
              <a:rPr lang="en-US" sz="3200" dirty="0" smtClean="0"/>
              <a:t>The Dignity of the Human Person - 1</a:t>
            </a:r>
          </a:p>
          <a:p>
            <a:pPr lvl="1"/>
            <a:endParaRPr lang="en-US" dirty="0" smtClean="0"/>
          </a:p>
          <a:p>
            <a:pPr lvl="1"/>
            <a:r>
              <a:rPr lang="en-US" sz="2400" dirty="0" smtClean="0"/>
              <a:t>“God created man in his image; in the divine image he created him; male and female he created them.”  (Genesis 1:27)</a:t>
            </a:r>
          </a:p>
          <a:p>
            <a:pPr lvl="1"/>
            <a:endParaRPr lang="en-US" sz="2400" dirty="0" smtClean="0"/>
          </a:p>
          <a:p>
            <a:pPr lvl="1"/>
            <a:r>
              <a:rPr lang="en-US" sz="2400" dirty="0" smtClean="0"/>
              <a:t>“Oh Lord, you have probed me and you know me.  You know what I said and what I stand.  You understand my thoughts.  My journeys and my rest you scrutinize, with all my ways you are familiar… truly you have formed my innermost being; you knit me in my mother’s womb.”  (Psalm 139)</a:t>
            </a:r>
          </a:p>
        </p:txBody>
      </p:sp>
      <p:pic>
        <p:nvPicPr>
          <p:cNvPr id="5" name="Picture 4" descr="788px-Byzantinischer_Mosaizist_um_1020_001b.jpg"/>
          <p:cNvPicPr>
            <a:picLocks noChangeAspect="1"/>
          </p:cNvPicPr>
          <p:nvPr/>
        </p:nvPicPr>
        <p:blipFill>
          <a:blip r:embed="rId2" cstate="print"/>
          <a:stretch>
            <a:fillRect/>
          </a:stretch>
        </p:blipFill>
        <p:spPr>
          <a:xfrm>
            <a:off x="8002550" y="152400"/>
            <a:ext cx="951019" cy="1295400"/>
          </a:xfrm>
          <a:prstGeom prst="rect">
            <a:avLst/>
          </a:prstGeom>
        </p:spPr>
      </p:pic>
    </p:spTree>
  </p:cSld>
  <p:clrMapOvr>
    <a:masterClrMapping/>
  </p:clrMapOvr>
  <p:transition spd="med">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682</TotalTime>
  <Words>2322</Words>
  <Application>Microsoft Office PowerPoint</Application>
  <PresentationFormat>On-screen Show (4:3)</PresentationFormat>
  <Paragraphs>173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BRINGING HEAVEN TO EARTH Catholic Social Teaching Offers Hope to Our World </vt:lpstr>
      <vt:lpstr>What is Catholic Social Teaching?</vt:lpstr>
      <vt:lpstr>Catholic Social Teaching &amp; Justice</vt:lpstr>
      <vt:lpstr>What is Catholic Social Teaching?</vt:lpstr>
      <vt:lpstr>Why should this concern us?</vt:lpstr>
      <vt:lpstr>History of Involvement</vt:lpstr>
      <vt:lpstr>What is it all about?  </vt:lpstr>
      <vt:lpstr>What is it all about?  </vt:lpstr>
      <vt:lpstr>What is it all about?  </vt:lpstr>
      <vt:lpstr>What is it all about?  </vt:lpstr>
      <vt:lpstr>7 Principles of Catholic Social Teaching</vt:lpstr>
      <vt:lpstr>Call to Family, Community,  &amp; Participation    Slide # 1</vt:lpstr>
      <vt:lpstr>Call to Family, Community,  &amp; Participation    Slide # 2</vt:lpstr>
      <vt:lpstr>Rights &amp; Responsibilities        Slide # 1</vt:lpstr>
      <vt:lpstr>Rights &amp; Responsibilities        Slide # 2</vt:lpstr>
      <vt:lpstr>Rights &amp; Responsibilities        Slide # 3</vt:lpstr>
      <vt:lpstr>Option for the Poor and Vulnerable       </vt:lpstr>
      <vt:lpstr>Dignity of Work &amp; Rights of Workers       Slide # 1</vt:lpstr>
      <vt:lpstr>Dignity of Work &amp; Rights of Workers Slide # 2 – Rights of Workers </vt:lpstr>
      <vt:lpstr>Dignity of Work &amp; Rights of Workers       Slide # 3</vt:lpstr>
      <vt:lpstr>Solidarity      Slide # 1</vt:lpstr>
      <vt:lpstr>Solidarity               Slide # 2</vt:lpstr>
      <vt:lpstr>Care for God’s Creation     Slide # 1</vt:lpstr>
      <vt:lpstr>Care for God’s Creation   Slide # 2</vt:lpstr>
      <vt:lpstr>In the end . . . </vt:lpstr>
      <vt:lpstr>            †          </vt:lpstr>
      <vt:lpstr>When does human life begin?</vt:lpstr>
      <vt:lpstr>The COMMON GOOD</vt:lpstr>
      <vt:lpstr>WHO?  ALL OF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HEAVEN TO EARTH Catholic Social Teaching </dc:title>
  <dc:creator>Rev. John Fell</dc:creator>
  <cp:lastModifiedBy>ACS</cp:lastModifiedBy>
  <cp:revision>127</cp:revision>
  <cp:lastPrinted>2012-10-14T15:25:59Z</cp:lastPrinted>
  <dcterms:created xsi:type="dcterms:W3CDTF">2012-10-11T00:47:17Z</dcterms:created>
  <dcterms:modified xsi:type="dcterms:W3CDTF">2012-10-14T15:28:58Z</dcterms:modified>
</cp:coreProperties>
</file>